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441" r:id="rId2"/>
    <p:sldId id="684" r:id="rId3"/>
    <p:sldId id="685" r:id="rId4"/>
    <p:sldId id="686" r:id="rId5"/>
    <p:sldId id="691" r:id="rId6"/>
    <p:sldId id="687" r:id="rId7"/>
    <p:sldId id="688" r:id="rId8"/>
    <p:sldId id="689" r:id="rId9"/>
    <p:sldId id="697" r:id="rId10"/>
    <p:sldId id="690" r:id="rId11"/>
    <p:sldId id="698" r:id="rId12"/>
    <p:sldId id="708" r:id="rId13"/>
    <p:sldId id="709" r:id="rId14"/>
    <p:sldId id="710" r:id="rId15"/>
    <p:sldId id="711" r:id="rId16"/>
    <p:sldId id="728" r:id="rId17"/>
    <p:sldId id="712" r:id="rId18"/>
    <p:sldId id="699" r:id="rId19"/>
    <p:sldId id="713" r:id="rId20"/>
    <p:sldId id="714" r:id="rId21"/>
    <p:sldId id="715" r:id="rId22"/>
    <p:sldId id="716" r:id="rId23"/>
    <p:sldId id="700" r:id="rId24"/>
    <p:sldId id="718" r:id="rId25"/>
    <p:sldId id="719" r:id="rId26"/>
    <p:sldId id="720" r:id="rId27"/>
    <p:sldId id="721" r:id="rId28"/>
    <p:sldId id="729" r:id="rId29"/>
    <p:sldId id="730" r:id="rId30"/>
    <p:sldId id="701" r:id="rId31"/>
    <p:sldId id="723" r:id="rId32"/>
    <p:sldId id="725" r:id="rId33"/>
    <p:sldId id="724" r:id="rId34"/>
    <p:sldId id="731" r:id="rId35"/>
    <p:sldId id="707" r:id="rId36"/>
    <p:sldId id="487" r:id="rId37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EAEAEA"/>
    <a:srgbClr val="FFFFFF"/>
    <a:srgbClr val="B8B2A9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26" autoAdjust="0"/>
    <p:restoredTop sz="93451" autoAdjust="0"/>
  </p:normalViewPr>
  <p:slideViewPr>
    <p:cSldViewPr snapToGrid="0" snapToObjects="1">
      <p:cViewPr varScale="1">
        <p:scale>
          <a:sx n="82" d="100"/>
          <a:sy n="82" d="100"/>
        </p:scale>
        <p:origin x="184" y="28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5.png"/><Relationship Id="rId7" Type="http://schemas.openxmlformats.org/officeDocument/2006/relationships/image" Target="../media/image10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11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emf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141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arxiv.org/pdf/2202.08871.pdf" TargetMode="Externa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8.wdp"/><Relationship Id="rId5" Type="http://schemas.openxmlformats.org/officeDocument/2006/relationships/image" Target="../media/image48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33.png"/><Relationship Id="rId26" Type="http://schemas.openxmlformats.org/officeDocument/2006/relationships/image" Target="../media/image72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1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39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0.png"/><Relationship Id="rId10" Type="http://schemas.openxmlformats.org/officeDocument/2006/relationships/image" Target="../media/image59.png"/><Relationship Id="rId19" Type="http://schemas.openxmlformats.org/officeDocument/2006/relationships/image" Target="../media/image3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0" y="3370541"/>
            <a:ext cx="14630400" cy="131796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7200" b="1" dirty="0">
                <a:solidFill>
                  <a:schemeClr val="bg1"/>
                </a:solidFill>
              </a:rPr>
              <a:t>Learning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to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Augment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Graph</a:t>
            </a:r>
            <a:r>
              <a:rPr lang="zh-CN" altLang="en-US" sz="7200" b="1" dirty="0">
                <a:solidFill>
                  <a:schemeClr val="bg1"/>
                </a:solidFill>
              </a:rPr>
              <a:t> </a:t>
            </a:r>
            <a:r>
              <a:rPr lang="en-US" altLang="zh-CN" sz="7200" b="1" dirty="0">
                <a:solidFill>
                  <a:schemeClr val="bg1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Introducing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Novel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classification</a:t>
            </a:r>
            <a:r>
              <a:rPr lang="en-US" altLang="zh-CN" dirty="0"/>
              <a:t>?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anomaly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detection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graph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property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74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8DD1CB9-64F0-8982-1A8A-8CF6D74889A3}"/>
              </a:ext>
            </a:extLst>
          </p:cNvPr>
          <p:cNvSpPr/>
          <p:nvPr/>
        </p:nvSpPr>
        <p:spPr>
          <a:xfrm>
            <a:off x="668957" y="2432842"/>
            <a:ext cx="14780704" cy="61830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Introducing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Novel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Can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augment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large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for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node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classification?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anomaly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detection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graph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property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01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light&#10;&#10;Description automatically generated">
            <a:extLst>
              <a:ext uri="{FF2B5EF4-FFF2-40B4-BE49-F238E27FC236}">
                <a16:creationId xmlns:a16="http://schemas.microsoft.com/office/drawing/2014/main" id="{F4CA2302-4076-1B7C-68EF-BFE318BA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55894"/>
            <a:ext cx="16276320" cy="497286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7661" y="3954941"/>
            <a:ext cx="15449515" cy="1095433"/>
          </a:xfrm>
        </p:spPr>
        <p:txBody>
          <a:bodyPr/>
          <a:lstStyle/>
          <a:p>
            <a:r>
              <a:rPr lang="en-US" sz="5400" dirty="0"/>
              <a:t>Data Augmentation</a:t>
            </a:r>
            <a:r>
              <a:rPr lang="zh-CN" altLang="en-US" sz="5400" dirty="0"/>
              <a:t> </a:t>
            </a:r>
            <a:r>
              <a:rPr lang="en-US" sz="5400" dirty="0"/>
              <a:t>for Graph Neural Networks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</a:t>
            </a:r>
            <a:r>
              <a:rPr lang="en-US" altLang="zh-CN" sz="3200" dirty="0"/>
              <a:t>1</a:t>
            </a:r>
            <a:r>
              <a:rPr lang="en-US" sz="3200" dirty="0"/>
              <a:t> AAAI Conference on Artificial Intelligence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3917" y="6525551"/>
            <a:ext cx="118872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Tong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Zhao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 err="1">
                <a:solidFill>
                  <a:schemeClr val="tx1"/>
                </a:solidFill>
              </a:rPr>
              <a:t>Yozen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Leonardo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Neves,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Oliver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Woodford</a:t>
            </a:r>
            <a:r>
              <a:rPr lang="en-US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Meng Jiang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Neil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Shah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63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BDE216-C2DF-D8F9-9960-D0645A6C8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15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3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neighbors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define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ADA8FE-9D9A-B176-77F6-0E0DE718D98D}"/>
              </a:ext>
            </a:extLst>
          </p:cNvPr>
          <p:cNvGrpSpPr>
            <a:grpSpLocks noChangeAspect="1"/>
          </p:cNvGrpSpPr>
          <p:nvPr/>
        </p:nvGrpSpPr>
        <p:grpSpPr>
          <a:xfrm>
            <a:off x="9211436" y="2167233"/>
            <a:ext cx="5463397" cy="6201555"/>
            <a:chOff x="531020" y="1293700"/>
            <a:chExt cx="3574059" cy="40569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A2C6A0C-3F8C-E9CC-E514-DDDEA2C05801}"/>
                    </a:ext>
                  </a:extLst>
                </p:cNvPr>
                <p:cNvSpPr txBox="1"/>
                <p:nvPr/>
              </p:nvSpPr>
              <p:spPr>
                <a:xfrm>
                  <a:off x="1433442" y="1937266"/>
                  <a:ext cx="2856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4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A2C6A0C-3F8C-E9CC-E514-DDDEA2C058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2" y="1937266"/>
                  <a:ext cx="285612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11111" r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A01D27-BE50-F954-4A47-31087B707120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3A01D27-BE50-F954-4A47-31087B707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500" r="-156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A745D3-B20D-F488-1CB8-FD64FDC53A62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4A745D3-B20D-F488-1CB8-FD64FDC53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E20C26-9745-91E0-5649-777495223295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BE20C26-9745-91E0-5649-7774952232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222" t="-12245" r="-22222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2D3C164-F2D1-C210-B058-4AF18F16A9E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 flipH="1">
              <a:off x="1562950" y="2339950"/>
              <a:ext cx="13298" cy="5994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11D7ABC-E48F-3821-C8F1-EA708231E556}"/>
                </a:ext>
              </a:extLst>
            </p:cNvPr>
            <p:cNvCxnSpPr>
              <a:cxnSpLocks/>
              <a:stCxn id="9" idx="2"/>
              <a:endCxn id="11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FFC45B-69E1-C714-863D-101CB6D5ECA9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FFC45B-69E1-C714-863D-101CB6D5EC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7500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2EA4C4-0750-335C-2C62-E37E0CB39A7B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CA2EA4C4-0750-335C-2C62-E37E0CB39A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04B17C1-719E-C5EC-B76D-1266C6863C51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D0EE28E-9C3D-E0FA-CD60-AFA505CEF6AA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3B6B161-B13C-8A6D-C55D-B848D168B77F}"/>
                    </a:ext>
                  </a:extLst>
                </p:cNvPr>
                <p:cNvSpPr txBox="1"/>
                <p:nvPr/>
              </p:nvSpPr>
              <p:spPr>
                <a:xfrm>
                  <a:off x="2918648" y="1937266"/>
                  <a:ext cx="39639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3B6B161-B13C-8A6D-C55D-B848D168B7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8" y="1937266"/>
                  <a:ext cx="396392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B0FC3F2-1282-7F06-639E-17C49BA75CAA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B0FC3F2-1282-7F06-639E-17C49BA75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B519C0-EAF8-5A65-4D2D-27CB8AE84233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B519C0-EAF8-5A65-4D2D-27CB8AE842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9608" r="-2041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3457E8-322A-6022-1EB2-AC6F1AA8F1D3}"/>
                </a:ext>
              </a:extLst>
            </p:cNvPr>
            <p:cNvCxnSpPr>
              <a:cxnSpLocks/>
              <a:stCxn id="8" idx="3"/>
              <a:endCxn id="18" idx="1"/>
            </p:cNvCxnSpPr>
            <p:nvPr/>
          </p:nvCxnSpPr>
          <p:spPr>
            <a:xfrm>
              <a:off x="1719054" y="2138608"/>
              <a:ext cx="119959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7E7934C-9EC0-FC2B-3C8E-3B9903035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7A792B4-6EA6-3F6E-4041-533620427159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7A792B4-6EA6-3F6E-4041-5336204271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7500" r="-31250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AB5702E-52FA-0147-004B-26984F7AF1D6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8C77E1-2ABC-00E9-4FEC-26F9211CBA3B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B8C77E1-2ABC-00E9-4FEC-26F9211CB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0588" r="-2058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FC3609CF-C5F1-6A61-16FC-CFD3332AB677}"/>
                </a:ext>
              </a:extLst>
            </p:cNvPr>
            <p:cNvCxnSpPr>
              <a:cxnSpLocks/>
              <a:stCxn id="20" idx="2"/>
              <a:endCxn id="10" idx="3"/>
            </p:cNvCxnSpPr>
            <p:nvPr/>
          </p:nvCxnSpPr>
          <p:spPr>
            <a:xfrm rot="5400000">
              <a:off x="1967949" y="4080404"/>
              <a:ext cx="817207" cy="132060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18660AC-69AF-81B5-D8FD-09A85734ECC1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2D33B3F-0863-1B04-1291-7DA6A7A44A46}"/>
                    </a:ext>
                  </a:extLst>
                </p:cNvPr>
                <p:cNvSpPr txBox="1"/>
                <p:nvPr/>
              </p:nvSpPr>
              <p:spPr>
                <a:xfrm>
                  <a:off x="531020" y="1293700"/>
                  <a:ext cx="3574059" cy="7046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augment</a:t>
                  </a:r>
                  <a:r>
                    <a:rPr lang="zh-CN" altLang="en-US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by</a:t>
                  </a:r>
                  <a:r>
                    <a:rPr lang="zh-CN" altLang="en-US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changing</a:t>
                  </a:r>
                  <a:r>
                    <a:rPr lang="zh-CN" altLang="en-US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neighbors</a:t>
                  </a:r>
                  <a14:m>
                    <m:oMath xmlns:m="http://schemas.openxmlformats.org/officeDocument/2006/math">
                      <m:r>
                        <a:rPr lang="zh-CN" alt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20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2D33B3F-0863-1B04-1291-7DA6A7A44A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020" y="1293700"/>
                  <a:ext cx="3574059" cy="704697"/>
                </a:xfrm>
                <a:prstGeom prst="rect">
                  <a:avLst/>
                </a:prstGeom>
                <a:blipFill>
                  <a:blip r:embed="rId13"/>
                  <a:stretch>
                    <a:fillRect t="-6977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0D3378A-6AEF-98AA-E976-F468AE97355A}"/>
              </a:ext>
            </a:extLst>
          </p:cNvPr>
          <p:cNvGrpSpPr/>
          <p:nvPr/>
        </p:nvGrpSpPr>
        <p:grpSpPr>
          <a:xfrm>
            <a:off x="282414" y="6900105"/>
            <a:ext cx="8446569" cy="1540542"/>
            <a:chOff x="639763" y="6882921"/>
            <a:chExt cx="8446569" cy="15405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AB2077C-7791-D305-F465-40A89BE11B15}"/>
                    </a:ext>
                  </a:extLst>
                </p:cNvPr>
                <p:cNvSpPr txBox="1"/>
                <p:nvPr/>
              </p:nvSpPr>
              <p:spPr>
                <a:xfrm>
                  <a:off x="1231789" y="7049251"/>
                  <a:ext cx="3471190" cy="89781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{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a14:m>
                  <a:r>
                    <a:rPr 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}</a:t>
                  </a: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AB2077C-7791-D305-F465-40A89BE11B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1789" y="7049251"/>
                  <a:ext cx="3471190" cy="897810"/>
                </a:xfrm>
                <a:prstGeom prst="rect">
                  <a:avLst/>
                </a:prstGeom>
                <a:blipFill>
                  <a:blip r:embed="rId14"/>
                  <a:stretch>
                    <a:fillRect l="-6182" t="-98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EB02A5E-E6D5-6627-2B35-AB8EC521FA2C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4188917" y="7251493"/>
              <a:ext cx="3667672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D8E2F6-3751-4AD8-061C-A1051F9B9F7D}"/>
                    </a:ext>
                  </a:extLst>
                </p:cNvPr>
                <p:cNvSpPr/>
                <p:nvPr/>
              </p:nvSpPr>
              <p:spPr>
                <a:xfrm>
                  <a:off x="7856589" y="7014505"/>
                  <a:ext cx="1229743" cy="6173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9FD8E2F6-3751-4AD8-061C-A1051F9B9F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6589" y="7014505"/>
                  <a:ext cx="1229743" cy="617348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59DA12-A7A0-0636-F9D5-329232AA3706}"/>
                </a:ext>
              </a:extLst>
            </p:cNvPr>
            <p:cNvSpPr/>
            <p:nvPr/>
          </p:nvSpPr>
          <p:spPr>
            <a:xfrm>
              <a:off x="4179501" y="6882921"/>
              <a:ext cx="3544561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GGREGATE</a:t>
              </a:r>
              <a:r>
                <a:rPr lang="en-US" sz="2000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k</a:t>
              </a:r>
              <a:endParaRPr lang="en-US" sz="2000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(e.g., max</a:t>
              </a:r>
              <a:r>
                <a:rPr lang="zh-CN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pooling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mean,</a:t>
              </a:r>
              <a:r>
                <a:rPr lang="zh-CN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LSTM</a:t>
              </a:r>
              <a:r>
                <a:rPr 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06969D2-239F-EC85-102F-51CD7CF13CC4}"/>
                    </a:ext>
                  </a:extLst>
                </p:cNvPr>
                <p:cNvSpPr/>
                <p:nvPr/>
              </p:nvSpPr>
              <p:spPr>
                <a:xfrm>
                  <a:off x="639763" y="7806115"/>
                  <a:ext cx="3587087" cy="6173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  <m: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 sz="280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800" b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 b="0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chemeClr val="tx1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)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406969D2-239F-EC85-102F-51CD7CF13C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63" y="7806115"/>
                  <a:ext cx="3587087" cy="617348"/>
                </a:xfrm>
                <a:prstGeom prst="rect">
                  <a:avLst/>
                </a:prstGeom>
                <a:blipFill>
                  <a:blip r:embed="rId16"/>
                  <a:stretch>
                    <a:fillRect r="-707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B86FAF3-FCF7-6AD7-44E5-7F5A39329A30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4190024" y="8057003"/>
              <a:ext cx="366221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384AB69-2812-26F9-AE8E-7376DFAD87A7}"/>
                    </a:ext>
                  </a:extLst>
                </p:cNvPr>
                <p:cNvSpPr/>
                <p:nvPr/>
              </p:nvSpPr>
              <p:spPr>
                <a:xfrm>
                  <a:off x="7852243" y="7850055"/>
                  <a:ext cx="834557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5384AB69-2812-26F9-AE8E-7376DFAD87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2243" y="7850055"/>
                  <a:ext cx="834557" cy="53091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50314A4-0F4C-33DF-6384-D91AF2E47385}"/>
                </a:ext>
              </a:extLst>
            </p:cNvPr>
            <p:cNvSpPr/>
            <p:nvPr/>
          </p:nvSpPr>
          <p:spPr>
            <a:xfrm>
              <a:off x="3973993" y="7715062"/>
              <a:ext cx="404410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ONCAT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, N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ON-LINEAR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,</a:t>
              </a:r>
            </a:p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W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EIGHT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M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ATRICES</a:t>
              </a:r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BA8C259-6273-CE70-3C30-95B148753B31}"/>
              </a:ext>
            </a:extLst>
          </p:cNvPr>
          <p:cNvGrpSpPr>
            <a:grpSpLocks noChangeAspect="1"/>
          </p:cNvGrpSpPr>
          <p:nvPr/>
        </p:nvGrpSpPr>
        <p:grpSpPr>
          <a:xfrm>
            <a:off x="2494690" y="2947814"/>
            <a:ext cx="4491780" cy="3503907"/>
            <a:chOff x="400680" y="2917907"/>
            <a:chExt cx="2973393" cy="231945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A33BE1C-09B2-61F9-1D83-4472D680E6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2956" y="4086937"/>
              <a:ext cx="274320" cy="274320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A6C0760-B4C9-30D4-3C80-18A596352D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680" y="3035253"/>
              <a:ext cx="274320" cy="27432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B7BB88D-E260-4C26-D13D-3BBBD6920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8259" y="4963044"/>
              <a:ext cx="274320" cy="27432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858136-0383-D019-41E0-083F631C4B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6229" y="4688724"/>
              <a:ext cx="274320" cy="27432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06488A8-3893-F82D-CF52-6D885C94AB8B}"/>
                </a:ext>
              </a:extLst>
            </p:cNvPr>
            <p:cNvCxnSpPr>
              <a:cxnSpLocks/>
              <a:stCxn id="37" idx="5"/>
              <a:endCxn id="36" idx="1"/>
            </p:cNvCxnSpPr>
            <p:nvPr/>
          </p:nvCxnSpPr>
          <p:spPr>
            <a:xfrm>
              <a:off x="634827" y="3269400"/>
              <a:ext cx="558302" cy="8577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0245037-9A28-FE04-278E-C10F1C0C62C7}"/>
                </a:ext>
              </a:extLst>
            </p:cNvPr>
            <p:cNvCxnSpPr>
              <a:cxnSpLocks/>
              <a:stCxn id="38" idx="7"/>
              <a:endCxn id="36" idx="3"/>
            </p:cNvCxnSpPr>
            <p:nvPr/>
          </p:nvCxnSpPr>
          <p:spPr>
            <a:xfrm flipV="1">
              <a:off x="712406" y="4321084"/>
              <a:ext cx="480723" cy="6821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9F2433D-5F70-4574-0E4B-A64A9D890C76}"/>
                </a:ext>
              </a:extLst>
            </p:cNvPr>
            <p:cNvCxnSpPr>
              <a:cxnSpLocks/>
              <a:stCxn id="39" idx="1"/>
              <a:endCxn id="36" idx="5"/>
            </p:cNvCxnSpPr>
            <p:nvPr/>
          </p:nvCxnSpPr>
          <p:spPr>
            <a:xfrm flipH="1" flipV="1">
              <a:off x="1387103" y="4321084"/>
              <a:ext cx="1159299" cy="4078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3896D57-1628-3BFF-84BF-7C6C7093AD2F}"/>
                    </a:ext>
                  </a:extLst>
                </p:cNvPr>
                <p:cNvSpPr txBox="1"/>
                <p:nvPr/>
              </p:nvSpPr>
              <p:spPr>
                <a:xfrm>
                  <a:off x="752579" y="2917907"/>
                  <a:ext cx="546566" cy="290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03896D57-1628-3BFF-84BF-7C6C7093A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579" y="2917907"/>
                  <a:ext cx="546566" cy="290325"/>
                </a:xfrm>
                <a:prstGeom prst="rect">
                  <a:avLst/>
                </a:prstGeom>
                <a:blipFill>
                  <a:blip r:embed="rId18"/>
                  <a:stretch>
                    <a:fillRect l="-10606" r="-3030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D7BE0F7-975A-52E9-978F-D8D8D7ECEE80}"/>
                    </a:ext>
                  </a:extLst>
                </p:cNvPr>
                <p:cNvSpPr txBox="1"/>
                <p:nvPr/>
              </p:nvSpPr>
              <p:spPr>
                <a:xfrm>
                  <a:off x="835600" y="4873165"/>
                  <a:ext cx="546566" cy="30399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D7BE0F7-975A-52E9-978F-D8D8D7ECEE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600" y="4873165"/>
                  <a:ext cx="546566" cy="303992"/>
                </a:xfrm>
                <a:prstGeom prst="rect">
                  <a:avLst/>
                </a:prstGeom>
                <a:blipFill>
                  <a:blip r:embed="rId19"/>
                  <a:stretch>
                    <a:fillRect l="-10769" r="-4615" b="-162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4F9880-26A1-4214-CF8B-4EB0076EEBA1}"/>
                    </a:ext>
                  </a:extLst>
                </p:cNvPr>
                <p:cNvSpPr txBox="1"/>
                <p:nvPr/>
              </p:nvSpPr>
              <p:spPr>
                <a:xfrm>
                  <a:off x="2827507" y="4608745"/>
                  <a:ext cx="546566" cy="2903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0" smtClean="0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64F9880-26A1-4214-CF8B-4EB0076EE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7507" y="4608745"/>
                  <a:ext cx="546566" cy="290325"/>
                </a:xfrm>
                <a:prstGeom prst="rect">
                  <a:avLst/>
                </a:prstGeom>
                <a:blipFill>
                  <a:blip r:embed="rId20"/>
                  <a:stretch>
                    <a:fillRect l="-10606" r="-1515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Down Arrow 61">
              <a:extLst>
                <a:ext uri="{FF2B5EF4-FFF2-40B4-BE49-F238E27FC236}">
                  <a16:creationId xmlns:a16="http://schemas.microsoft.com/office/drawing/2014/main" id="{E2D5D367-BD6C-8E7F-8404-8E786EA2E183}"/>
                </a:ext>
              </a:extLst>
            </p:cNvPr>
            <p:cNvSpPr/>
            <p:nvPr/>
          </p:nvSpPr>
          <p:spPr>
            <a:xfrm rot="19569707">
              <a:off x="799830" y="3520334"/>
              <a:ext cx="110408" cy="54471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3" name="Down Arrow 62">
              <a:extLst>
                <a:ext uri="{FF2B5EF4-FFF2-40B4-BE49-F238E27FC236}">
                  <a16:creationId xmlns:a16="http://schemas.microsoft.com/office/drawing/2014/main" id="{35FA1732-2557-DBBA-905F-72999ECD6CA8}"/>
                </a:ext>
              </a:extLst>
            </p:cNvPr>
            <p:cNvSpPr/>
            <p:nvPr/>
          </p:nvSpPr>
          <p:spPr>
            <a:xfrm rot="12892009">
              <a:off x="901727" y="4258825"/>
              <a:ext cx="110408" cy="54471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4" name="Down Arrow 63">
              <a:extLst>
                <a:ext uri="{FF2B5EF4-FFF2-40B4-BE49-F238E27FC236}">
                  <a16:creationId xmlns:a16="http://schemas.microsoft.com/office/drawing/2014/main" id="{3CA4B462-F3BE-F521-EA53-CA0F848E7A30}"/>
                </a:ext>
              </a:extLst>
            </p:cNvPr>
            <p:cNvSpPr/>
            <p:nvPr/>
          </p:nvSpPr>
          <p:spPr>
            <a:xfrm rot="6559028">
              <a:off x="1899164" y="4164261"/>
              <a:ext cx="110408" cy="54471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CC242E0-E6D4-8B5D-B267-CCCDD76536CC}"/>
                    </a:ext>
                  </a:extLst>
                </p:cNvPr>
                <p:cNvSpPr/>
                <p:nvPr/>
              </p:nvSpPr>
              <p:spPr>
                <a:xfrm>
                  <a:off x="1215821" y="3689928"/>
                  <a:ext cx="2132487" cy="4086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←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{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𝒩</m:t>
                            </m:r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80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CC242E0-E6D4-8B5D-B267-CCCDD76536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821" y="3689928"/>
                  <a:ext cx="2132487" cy="408662"/>
                </a:xfrm>
                <a:prstGeom prst="rect">
                  <a:avLst/>
                </a:prstGeom>
                <a:blipFill>
                  <a:blip r:embed="rId21"/>
                  <a:stretch>
                    <a:fillRect r="-392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293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remove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edges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D3210803-D63B-F245-BC6D-F1F64C6001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What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𝒩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improves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𝐳</m:t>
                    </m:r>
                  </m:oMath>
                </a14:m>
                <a:r>
                  <a:rPr lang="en-US" altLang="zh-CN" dirty="0"/>
                  <a:t>?</a:t>
                </a:r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D3210803-D63B-F245-BC6D-F1F64C6001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54000" b="-6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C5826AE-3090-F305-4A4C-17A16389ECA4}"/>
              </a:ext>
            </a:extLst>
          </p:cNvPr>
          <p:cNvGrpSpPr>
            <a:grpSpLocks noChangeAspect="1"/>
          </p:cNvGrpSpPr>
          <p:nvPr/>
        </p:nvGrpSpPr>
        <p:grpSpPr>
          <a:xfrm>
            <a:off x="1270000" y="2234559"/>
            <a:ext cx="13716000" cy="6022495"/>
            <a:chOff x="2639261" y="3194433"/>
            <a:chExt cx="8028739" cy="3525302"/>
          </a:xfrm>
        </p:grpSpPr>
        <p:pic>
          <p:nvPicPr>
            <p:cNvPr id="11" name="Picture 7">
              <a:extLst>
                <a:ext uri="{FF2B5EF4-FFF2-40B4-BE49-F238E27FC236}">
                  <a16:creationId xmlns:a16="http://schemas.microsoft.com/office/drawing/2014/main" id="{1C99A26B-994D-3A2F-1657-6BE188B76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14" y="3245504"/>
              <a:ext cx="1791371" cy="1326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84CD6DEE-E78A-FE2B-0013-B2D45C305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261" y="3194433"/>
              <a:ext cx="2043811" cy="1387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2BFDC32-257E-C713-59D3-C197CCE4605C}"/>
                </a:ext>
              </a:extLst>
            </p:cNvPr>
            <p:cNvSpPr txBox="1"/>
            <p:nvPr/>
          </p:nvSpPr>
          <p:spPr>
            <a:xfrm>
              <a:off x="5505114" y="4590701"/>
              <a:ext cx="2151234" cy="27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Randomly initialized</a:t>
              </a:r>
            </a:p>
          </p:txBody>
        </p:sp>
        <p:pic>
          <p:nvPicPr>
            <p:cNvPr id="14" name="Picture 9">
              <a:extLst>
                <a:ext uri="{FF2B5EF4-FFF2-40B4-BE49-F238E27FC236}">
                  <a16:creationId xmlns:a16="http://schemas.microsoft.com/office/drawing/2014/main" id="{2DCFD93F-9456-3939-AEFF-B69DDAC8B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968" y="3243503"/>
              <a:ext cx="1791371" cy="1324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DE4F60-CE1A-59F6-2C89-3CC4C7D4DD18}"/>
                </a:ext>
              </a:extLst>
            </p:cNvPr>
            <p:cNvSpPr txBox="1"/>
            <p:nvPr/>
          </p:nvSpPr>
          <p:spPr>
            <a:xfrm>
              <a:off x="8091113" y="4581559"/>
              <a:ext cx="2227772" cy="27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GCN (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riginal graph)</a:t>
              </a:r>
            </a:p>
          </p:txBody>
        </p:sp>
        <p:pic>
          <p:nvPicPr>
            <p:cNvPr id="16" name="Picture 11">
              <a:extLst>
                <a:ext uri="{FF2B5EF4-FFF2-40B4-BE49-F238E27FC236}">
                  <a16:creationId xmlns:a16="http://schemas.microsoft.com/office/drawing/2014/main" id="{E99142AA-B962-0FF4-8461-1519E5BD4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14" y="5083619"/>
              <a:ext cx="1791373" cy="132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586975-0E70-387E-A882-E71817E660D1}"/>
                </a:ext>
              </a:extLst>
            </p:cNvPr>
            <p:cNvSpPr txBox="1"/>
            <p:nvPr/>
          </p:nvSpPr>
          <p:spPr>
            <a:xfrm>
              <a:off x="5325182" y="6449497"/>
              <a:ext cx="2151234" cy="27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2400" dirty="0"/>
                <a:t>GCN</a:t>
              </a:r>
              <a:r>
                <a:rPr lang="zh-CN" altLang="en-US" sz="2400" dirty="0"/>
                <a:t> </a:t>
              </a:r>
              <a:r>
                <a:rPr lang="en-US" altLang="zh-CN" sz="2400" dirty="0"/>
                <a:t>(</a:t>
              </a:r>
              <a:r>
                <a:rPr lang="en-US" sz="2400" dirty="0"/>
                <a:t>Modified </a:t>
              </a:r>
              <a:r>
                <a:rPr lang="en-US" altLang="zh-CN" sz="2400" dirty="0"/>
                <a:t>g</a:t>
              </a:r>
              <a:r>
                <a:rPr lang="en-US" sz="2400" dirty="0"/>
                <a:t>raph</a:t>
              </a:r>
              <a:r>
                <a:rPr lang="en-US" altLang="zh-CN" sz="2400" dirty="0"/>
                <a:t>)</a:t>
              </a:r>
              <a:endParaRPr lang="en-US" sz="2400" dirty="0"/>
            </a:p>
          </p:txBody>
        </p: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4B1E8307-18A4-12CC-2982-0E3018BAC4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261" y="4947033"/>
              <a:ext cx="2043811" cy="1393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3">
              <a:extLst>
                <a:ext uri="{FF2B5EF4-FFF2-40B4-BE49-F238E27FC236}">
                  <a16:creationId xmlns:a16="http://schemas.microsoft.com/office/drawing/2014/main" id="{C5D572FF-6229-569C-ED9F-F014E09D26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968" y="5115163"/>
              <a:ext cx="1796801" cy="1329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ABB82E-A18D-9F5C-6211-2D430488DFE0}"/>
                </a:ext>
              </a:extLst>
            </p:cNvPr>
            <p:cNvSpPr txBox="1"/>
            <p:nvPr/>
          </p:nvSpPr>
          <p:spPr>
            <a:xfrm>
              <a:off x="8077294" y="6441565"/>
              <a:ext cx="2590706" cy="27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Any</a:t>
              </a:r>
              <a:r>
                <a: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method</a:t>
              </a:r>
              <a:r>
                <a: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Ideal 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g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raph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6458FCF-0AB5-833A-C04F-FA6581DBF06D}"/>
                </a:ext>
              </a:extLst>
            </p:cNvPr>
            <p:cNvSpPr txBox="1"/>
            <p:nvPr/>
          </p:nvSpPr>
          <p:spPr>
            <a:xfrm>
              <a:off x="4988355" y="3891697"/>
              <a:ext cx="140393" cy="270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257ACA-F5D8-3C02-B445-DEFD2585A2B8}"/>
                </a:ext>
              </a:extLst>
            </p:cNvPr>
            <p:cNvSpPr txBox="1"/>
            <p:nvPr/>
          </p:nvSpPr>
          <p:spPr>
            <a:xfrm>
              <a:off x="8372273" y="5539478"/>
              <a:ext cx="1752488" cy="486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Effortless class separation!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E3F8197-77FE-81B2-7199-BE9C7609EF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27307" y="5275382"/>
              <a:ext cx="195082" cy="1419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96ED686-79E5-25B8-47DF-0976DB580A84}"/>
                </a:ext>
              </a:extLst>
            </p:cNvPr>
            <p:cNvCxnSpPr>
              <a:cxnSpLocks/>
            </p:cNvCxnSpPr>
            <p:nvPr/>
          </p:nvCxnSpPr>
          <p:spPr>
            <a:xfrm>
              <a:off x="9444833" y="5964248"/>
              <a:ext cx="451966" cy="3368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36D270E-70CA-DF10-2B6E-5C77D5944490}"/>
                </a:ext>
              </a:extLst>
            </p:cNvPr>
            <p:cNvSpPr txBox="1"/>
            <p:nvPr/>
          </p:nvSpPr>
          <p:spPr>
            <a:xfrm>
              <a:off x="2836103" y="4550781"/>
              <a:ext cx="1639692" cy="270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riginal graph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88C006-D494-780C-47BC-CA2C39211166}"/>
                </a:ext>
              </a:extLst>
            </p:cNvPr>
            <p:cNvSpPr txBox="1"/>
            <p:nvPr/>
          </p:nvSpPr>
          <p:spPr>
            <a:xfrm>
              <a:off x="2822394" y="6413091"/>
              <a:ext cx="1794168" cy="2702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Modified </a:t>
              </a:r>
              <a:r>
                <a:rPr lang="en-US" altLang="zh-CN" sz="24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edges</a:t>
              </a:r>
              <a:endParaRPr lang="en-US" sz="24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036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Two-Step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Add/Remove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F2407-EEB3-A28B-ADA2-7A183D197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12" y="4785881"/>
            <a:ext cx="10178706" cy="40714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24D7DF0-26D4-134D-6F16-79187757C376}"/>
              </a:ext>
            </a:extLst>
          </p:cNvPr>
          <p:cNvGrpSpPr/>
          <p:nvPr/>
        </p:nvGrpSpPr>
        <p:grpSpPr>
          <a:xfrm>
            <a:off x="2839037" y="2230275"/>
            <a:ext cx="11347081" cy="2356588"/>
            <a:chOff x="2839037" y="2230275"/>
            <a:chExt cx="11347081" cy="235658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6231215-40B5-5DF6-ACC2-97FE89864F02}"/>
                    </a:ext>
                  </a:extLst>
                </p:cNvPr>
                <p:cNvSpPr txBox="1"/>
                <p:nvPr/>
              </p:nvSpPr>
              <p:spPr>
                <a:xfrm>
                  <a:off x="2839037" y="2596471"/>
                  <a:ext cx="45525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altLang="zh-CN" sz="4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6231215-40B5-5DF6-ACC2-97FE89864F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9037" y="2596471"/>
                  <a:ext cx="455253" cy="615553"/>
                </a:xfrm>
                <a:prstGeom prst="rect">
                  <a:avLst/>
                </a:prstGeom>
                <a:blipFill>
                  <a:blip r:embed="rId3"/>
                  <a:stretch>
                    <a:fillRect l="-21622" r="-21622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B3960932-CD63-9D01-EEED-D5B2FF0D9E0A}"/>
                </a:ext>
              </a:extLst>
            </p:cNvPr>
            <p:cNvCxnSpPr>
              <a:cxnSpLocks/>
            </p:cNvCxnSpPr>
            <p:nvPr/>
          </p:nvCxnSpPr>
          <p:spPr>
            <a:xfrm>
              <a:off x="3335063" y="2928185"/>
              <a:ext cx="414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5B510BC-2C1B-B382-EC08-7E20AA2F668B}"/>
                </a:ext>
              </a:extLst>
            </p:cNvPr>
            <p:cNvCxnSpPr/>
            <p:nvPr/>
          </p:nvCxnSpPr>
          <p:spPr>
            <a:xfrm>
              <a:off x="6688767" y="2918948"/>
              <a:ext cx="414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63B08E7-AD2A-069E-92C6-DE37FFBF2814}"/>
                </a:ext>
              </a:extLst>
            </p:cNvPr>
            <p:cNvSpPr/>
            <p:nvPr/>
          </p:nvSpPr>
          <p:spPr>
            <a:xfrm>
              <a:off x="4085151" y="2238475"/>
              <a:ext cx="2396432" cy="130508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Neural</a:t>
              </a:r>
              <a:r>
                <a:rPr lang="zh-CN" altLang="en-US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  <a:r>
                <a:rPr lang="zh-CN" altLang="en-US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Predictor</a:t>
              </a:r>
              <a:endPara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E6FF9E-D9FD-1E26-9E73-D93D35E263E8}"/>
                    </a:ext>
                  </a:extLst>
                </p:cNvPr>
                <p:cNvSpPr txBox="1"/>
                <p:nvPr/>
              </p:nvSpPr>
              <p:spPr>
                <a:xfrm>
                  <a:off x="7177199" y="2627034"/>
                  <a:ext cx="58830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4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  <m:r>
                          <a:rPr lang="en-US" altLang="zh-CN" sz="4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altLang="zh-CN" sz="40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FE6FF9E-D9FD-1E26-9E73-D93D35E26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7199" y="2627034"/>
                  <a:ext cx="588302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14583" r="-20833"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E7DE2E-BF40-48CC-E58E-ED71352C7FE1}"/>
                </a:ext>
              </a:extLst>
            </p:cNvPr>
            <p:cNvSpPr txBox="1"/>
            <p:nvPr/>
          </p:nvSpPr>
          <p:spPr>
            <a:xfrm>
              <a:off x="2886168" y="3617368"/>
              <a:ext cx="4794397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Adds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removes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edges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promote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structural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homophily</a:t>
              </a:r>
              <a:endParaRPr lang="en-US" sz="28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EE63E1-D6AB-75CB-3CEF-020DA532D769}"/>
                </a:ext>
              </a:extLst>
            </p:cNvPr>
            <p:cNvSpPr txBox="1"/>
            <p:nvPr/>
          </p:nvSpPr>
          <p:spPr>
            <a:xfrm>
              <a:off x="8409628" y="3601979"/>
              <a:ext cx="5776490" cy="984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Performs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significantly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better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than</a:t>
              </a:r>
              <a:r>
                <a:rPr lang="zh-CN" altLang="en-US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</a:t>
              </a:r>
              <a:r>
                <a:rPr lang="zh-CN" altLang="en-US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edge</a:t>
              </a:r>
              <a:r>
                <a:rPr lang="zh-CN" altLang="en-US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modification</a:t>
              </a:r>
              <a:endParaRPr lang="en-US" sz="28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B7FE82E-E927-D782-579C-D82BE520056A}"/>
                </a:ext>
              </a:extLst>
            </p:cNvPr>
            <p:cNvCxnSpPr>
              <a:cxnSpLocks/>
            </p:cNvCxnSpPr>
            <p:nvPr/>
          </p:nvCxnSpPr>
          <p:spPr>
            <a:xfrm>
              <a:off x="7766124" y="2943174"/>
              <a:ext cx="41497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E7DFECB6-6F50-BC7B-2962-CC91B060847D}"/>
                    </a:ext>
                  </a:extLst>
                </p:cNvPr>
                <p:cNvSpPr/>
                <p:nvPr/>
              </p:nvSpPr>
              <p:spPr>
                <a:xfrm>
                  <a:off x="8409628" y="2230275"/>
                  <a:ext cx="1307145" cy="130508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E7DFECB6-6F50-BC7B-2962-CC91B060847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9628" y="2230275"/>
                  <a:ext cx="1307145" cy="1305085"/>
                </a:xfrm>
                <a:prstGeom prst="roundRect">
                  <a:avLst/>
                </a:prstGeom>
                <a:blipFill>
                  <a:blip r:embed="rId5"/>
                  <a:stretch>
                    <a:fillRect l="-2830" r="-188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311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Joint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Approach: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End-to-End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GAug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Add/Remove</a:t>
            </a:r>
            <a:r>
              <a:rPr lang="zh-CN" altLang="en-US" dirty="0"/>
              <a:t> </a:t>
            </a:r>
            <a:r>
              <a:rPr lang="en-US" altLang="zh-CN" dirty="0"/>
              <a:t>Edges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67152C-F977-C9AE-6971-58255E220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50" y="2473071"/>
            <a:ext cx="15797901" cy="33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2BEB6877-DE4D-AA91-5F8C-5A68BF835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500" y="6004883"/>
            <a:ext cx="13735000" cy="68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E69CB-1FA0-4690-087B-01B881DBB7E5}"/>
              </a:ext>
            </a:extLst>
          </p:cNvPr>
          <p:cNvSpPr txBox="1"/>
          <p:nvPr/>
        </p:nvSpPr>
        <p:spPr>
          <a:xfrm>
            <a:off x="994282" y="7524341"/>
            <a:ext cx="421772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7440C4-FCEA-673F-C4F5-FC24BB1B23A6}"/>
              </a:ext>
            </a:extLst>
          </p:cNvPr>
          <p:cNvSpPr txBox="1"/>
          <p:nvPr/>
        </p:nvSpPr>
        <p:spPr>
          <a:xfrm>
            <a:off x="4631269" y="7524341"/>
            <a:ext cx="382693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A2CF38-D495-7B66-417F-C7A22C008B58}"/>
              </a:ext>
            </a:extLst>
          </p:cNvPr>
          <p:cNvCxnSpPr>
            <a:cxnSpLocks/>
          </p:cNvCxnSpPr>
          <p:nvPr/>
        </p:nvCxnSpPr>
        <p:spPr>
          <a:xfrm flipV="1">
            <a:off x="2101852" y="6619006"/>
            <a:ext cx="522816" cy="993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C2AA7E4-D2F6-B652-3F53-DB21708073C3}"/>
              </a:ext>
            </a:extLst>
          </p:cNvPr>
          <p:cNvCxnSpPr>
            <a:cxnSpLocks/>
          </p:cNvCxnSpPr>
          <p:nvPr/>
        </p:nvCxnSpPr>
        <p:spPr>
          <a:xfrm flipH="1" flipV="1">
            <a:off x="4097870" y="6619006"/>
            <a:ext cx="728131" cy="99394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GAug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-M: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Two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step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|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GAug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-O: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End-to-end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897F7C9-2F7C-DDA3-886B-6AD895A2B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 bwMode="auto">
          <a:xfrm>
            <a:off x="1663339" y="2362200"/>
            <a:ext cx="9780073" cy="649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72FACB-0AAF-8138-F360-5E12CD478499}"/>
              </a:ext>
            </a:extLst>
          </p:cNvPr>
          <p:cNvSpPr txBox="1"/>
          <p:nvPr/>
        </p:nvSpPr>
        <p:spPr>
          <a:xfrm>
            <a:off x="11631673" y="2362200"/>
            <a:ext cx="34840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Up to </a:t>
            </a:r>
            <a:r>
              <a:rPr lang="en-US" sz="36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↑17% F1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improvement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across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zh-CN" alt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architectures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and datasets</a:t>
            </a:r>
          </a:p>
        </p:txBody>
      </p:sp>
    </p:spTree>
    <p:extLst>
      <p:ext uri="{BB962C8B-B14F-4D97-AF65-F5344CB8AC3E}">
        <p14:creationId xmlns:p14="http://schemas.microsoft.com/office/powerpoint/2010/main" val="280017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A135400-6D87-800E-2A5B-0027A25132DE}"/>
              </a:ext>
            </a:extLst>
          </p:cNvPr>
          <p:cNvSpPr/>
          <p:nvPr/>
        </p:nvSpPr>
        <p:spPr>
          <a:xfrm>
            <a:off x="668957" y="3024509"/>
            <a:ext cx="14780704" cy="61830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Introducing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Novel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classification</a:t>
            </a:r>
            <a:r>
              <a:rPr lang="en-US" altLang="zh-CN" dirty="0"/>
              <a:t>?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How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should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augment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the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large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for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link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prediction?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anomaly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detection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graph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property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altimore, Maryland: Crabs, Culture and History">
            <a:extLst>
              <a:ext uri="{FF2B5EF4-FFF2-40B4-BE49-F238E27FC236}">
                <a16:creationId xmlns:a16="http://schemas.microsoft.com/office/drawing/2014/main" id="{59F4924A-8F2A-73CE-A111-52108781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473028"/>
            <a:ext cx="16256000" cy="889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Learning from Counterfactual Links</a:t>
            </a:r>
            <a:br>
              <a:rPr lang="en-US" sz="5400" dirty="0"/>
            </a:br>
            <a:r>
              <a:rPr lang="en-US" sz="5400" dirty="0"/>
              <a:t>for Link Prediction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International Conference on Machine Learning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Tong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Zhao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Daheng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Wang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 err="1">
                <a:solidFill>
                  <a:schemeClr val="tx1"/>
                </a:solidFill>
              </a:rPr>
              <a:t>Wenhao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Yu,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44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Balti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6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29CF59-4848-4BF7-3FA8-0B262B5CC93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Wikipedia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5F613-9875-9E6F-70EE-CF915FB55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Techniques used to increase the amount of data by adding slightly modified copies of existing data or newly created synthetic data from existing data.</a:t>
            </a:r>
          </a:p>
          <a:p>
            <a:r>
              <a:rPr lang="en-US" altLang="zh-CN" dirty="0"/>
              <a:t>It helps reduce overfitting when training a machine learning model.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7AA66E-4285-5FE7-E11B-300F2E6F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47622-E291-CC39-56E1-3537624DE7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F440C70-74F3-8197-F986-D219B842C7F7}"/>
              </a:ext>
            </a:extLst>
          </p:cNvPr>
          <p:cNvGrpSpPr/>
          <p:nvPr/>
        </p:nvGrpSpPr>
        <p:grpSpPr>
          <a:xfrm>
            <a:off x="1713287" y="4328946"/>
            <a:ext cx="11924797" cy="4121643"/>
            <a:chOff x="1796414" y="4327089"/>
            <a:chExt cx="11924797" cy="4121643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272F826-ED8F-BE1E-303E-2766CEA71967}"/>
                </a:ext>
              </a:extLst>
            </p:cNvPr>
            <p:cNvCxnSpPr>
              <a:cxnSpLocks/>
              <a:stCxn id="27" idx="3"/>
              <a:endCxn id="14" idx="1"/>
            </p:cNvCxnSpPr>
            <p:nvPr/>
          </p:nvCxnSpPr>
          <p:spPr>
            <a:xfrm flipV="1">
              <a:off x="12034495" y="6391636"/>
              <a:ext cx="669387" cy="372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C497DB-DE5E-E75E-4FDC-E74B752D51C3}"/>
                    </a:ext>
                  </a:extLst>
                </p:cNvPr>
                <p:cNvSpPr txBox="1"/>
                <p:nvPr/>
              </p:nvSpPr>
              <p:spPr>
                <a:xfrm>
                  <a:off x="12139620" y="5846278"/>
                  <a:ext cx="6693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2C497DB-DE5E-E75E-4FDC-E74B752D51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39620" y="5846278"/>
                  <a:ext cx="669387" cy="523220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A61A58-35F6-42B9-0704-65B2667320EE}"/>
                </a:ext>
              </a:extLst>
            </p:cNvPr>
            <p:cNvSpPr txBox="1"/>
            <p:nvPr/>
          </p:nvSpPr>
          <p:spPr>
            <a:xfrm>
              <a:off x="12703882" y="6130026"/>
              <a:ext cx="1017329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“dog”</a:t>
              </a:r>
            </a:p>
          </p:txBody>
        </p:sp>
        <p:pic>
          <p:nvPicPr>
            <p:cNvPr id="19" name="Picture 18" descr="A picture containing dog, grass, outdoor, white&#10;&#10;Description automatically generated">
              <a:extLst>
                <a:ext uri="{FF2B5EF4-FFF2-40B4-BE49-F238E27FC236}">
                  <a16:creationId xmlns:a16="http://schemas.microsoft.com/office/drawing/2014/main" id="{9C99616E-24ED-C755-CA4F-25EEE7883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4577" y="4327089"/>
              <a:ext cx="2743200" cy="1828800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B47D8B-C669-EF83-CD6B-31ACC3204F51}"/>
                </a:ext>
              </a:extLst>
            </p:cNvPr>
            <p:cNvSpPr/>
            <p:nvPr/>
          </p:nvSpPr>
          <p:spPr>
            <a:xfrm>
              <a:off x="3344577" y="6708110"/>
              <a:ext cx="2743200" cy="1740622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Helvetica Neue"/>
                  <a:cs typeface="Helvetica Neue"/>
                </a:rPr>
                <a:t>?</a:t>
              </a:r>
              <a:endParaRPr lang="en-US" sz="36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467C1F-5F80-2778-3164-86F8361383ED}"/>
                </a:ext>
              </a:extLst>
            </p:cNvPr>
            <p:cNvSpPr txBox="1"/>
            <p:nvPr/>
          </p:nvSpPr>
          <p:spPr>
            <a:xfrm>
              <a:off x="1796414" y="6885923"/>
              <a:ext cx="1606980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Extra</a:t>
              </a:r>
              <a:r>
                <a:rPr lang="zh-CN" altLang="en-US" sz="28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r>
                <a:rPr lang="zh-CN" altLang="en-US" sz="28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6736FD-0E86-A99F-CB0E-B98060F8AE85}"/>
                </a:ext>
              </a:extLst>
            </p:cNvPr>
            <p:cNvCxnSpPr>
              <a:cxnSpLocks/>
              <a:stCxn id="19" idx="2"/>
              <a:endCxn id="20" idx="0"/>
            </p:cNvCxnSpPr>
            <p:nvPr/>
          </p:nvCxnSpPr>
          <p:spPr>
            <a:xfrm>
              <a:off x="4716177" y="6155889"/>
              <a:ext cx="0" cy="552221"/>
            </a:xfrm>
            <a:prstGeom prst="straightConnector1">
              <a:avLst/>
            </a:prstGeom>
            <a:ln w="28575" cmpd="sng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D29677-5BB2-2DEB-66A6-8F5860BAE56B}"/>
                </a:ext>
              </a:extLst>
            </p:cNvPr>
            <p:cNvSpPr txBox="1"/>
            <p:nvPr/>
          </p:nvSpPr>
          <p:spPr>
            <a:xfrm>
              <a:off x="4896278" y="6155889"/>
              <a:ext cx="16069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augment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B11F37-2CBC-E8D2-91B9-3483C3064D70}"/>
                    </a:ext>
                  </a:extLst>
                </p:cNvPr>
                <p:cNvSpPr/>
                <p:nvPr/>
              </p:nvSpPr>
              <p:spPr>
                <a:xfrm>
                  <a:off x="7459377" y="4327089"/>
                  <a:ext cx="1392099" cy="4121643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800" dirty="0">
                      <a:solidFill>
                        <a:schemeClr val="bg1"/>
                      </a:solidFill>
                      <a:latin typeface="Helvetica Neue"/>
                      <a:cs typeface="Helvetica Neue"/>
                    </a:rPr>
                    <a:t>Model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BB11F37-2CBC-E8D2-91B9-3483C3064D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9377" y="4327089"/>
                  <a:ext cx="1392099" cy="4121643"/>
                </a:xfrm>
                <a:prstGeom prst="rect">
                  <a:avLst/>
                </a:prstGeom>
                <a:blipFill>
                  <a:blip r:embed="rId4"/>
                  <a:stretch>
                    <a:fillRect l="-901" r="-180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79E87E6C-A85F-E3E2-C901-CE04B9685843}"/>
                </a:ext>
              </a:extLst>
            </p:cNvPr>
            <p:cNvSpPr/>
            <p:nvPr/>
          </p:nvSpPr>
          <p:spPr>
            <a:xfrm>
              <a:off x="9291295" y="6111612"/>
              <a:ext cx="2743200" cy="567497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Representations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BB3773B-D3B2-B0F5-1233-E248840D6CD1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6087777" y="5241489"/>
              <a:ext cx="1351230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731E86B-CB7D-61A1-6D73-168F32391BB6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6087777" y="7578421"/>
              <a:ext cx="1350983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0FB4625-5CDC-8449-CF82-9DA9F6C3D7AF}"/>
                </a:ext>
              </a:extLst>
            </p:cNvPr>
            <p:cNvCxnSpPr>
              <a:cxnSpLocks/>
              <a:stCxn id="26" idx="3"/>
              <a:endCxn id="27" idx="1"/>
            </p:cNvCxnSpPr>
            <p:nvPr/>
          </p:nvCxnSpPr>
          <p:spPr>
            <a:xfrm>
              <a:off x="8851476" y="6387911"/>
              <a:ext cx="439819" cy="745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975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F88DFB0-0B43-3A11-4EA4-4A4232A0201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curious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about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Adam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interests,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community,</a:t>
            </a:r>
            <a:r>
              <a:rPr lang="zh-CN" altLang="en-US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were</a:t>
            </a:r>
            <a:r>
              <a:rPr lang="zh-CN" altLang="en-US" dirty="0"/>
              <a:t> </a:t>
            </a:r>
            <a:r>
              <a:rPr lang="en-US" altLang="zh-CN" dirty="0"/>
              <a:t>friends.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What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were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NOT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same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communities?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Would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still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friends?</a:t>
            </a:r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dirty="0"/>
              <a:t> </a:t>
            </a:r>
            <a:r>
              <a:rPr lang="en-US" altLang="zh-CN" dirty="0"/>
              <a:t>Helen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Alice,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/>
              <a:t> </a:t>
            </a:r>
            <a:r>
              <a:rPr lang="en-US" altLang="zh-CN" dirty="0"/>
              <a:t>Bob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Adam,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YES,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Helen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Bob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friends.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Counterfactual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5C3A1A-52E2-BF98-F4D2-9C4C5B7171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92415" y="4042581"/>
            <a:ext cx="5082015" cy="369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4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Observing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parallel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universe!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Counterfactual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4F5D3-799C-C57D-11D3-103FA39AC4C2}"/>
              </a:ext>
            </a:extLst>
          </p:cNvPr>
          <p:cNvGrpSpPr>
            <a:grpSpLocks noChangeAspect="1"/>
          </p:cNvGrpSpPr>
          <p:nvPr/>
        </p:nvGrpSpPr>
        <p:grpSpPr>
          <a:xfrm>
            <a:off x="2239692" y="2667140"/>
            <a:ext cx="13155376" cy="5609965"/>
            <a:chOff x="593455" y="1714500"/>
            <a:chExt cx="8797291" cy="37515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D53F9-AB77-EB31-0E12-07F935572BBB}"/>
                    </a:ext>
                  </a:extLst>
                </p:cNvPr>
                <p:cNvSpPr txBox="1"/>
                <p:nvPr/>
              </p:nvSpPr>
              <p:spPr>
                <a:xfrm>
                  <a:off x="2634709" y="2454670"/>
                  <a:ext cx="233173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7DD53F9-AB77-EB31-0E12-07F935572B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709" y="2454670"/>
                  <a:ext cx="233173" cy="329308"/>
                </a:xfrm>
                <a:prstGeom prst="rect">
                  <a:avLst/>
                </a:prstGeom>
                <a:blipFill>
                  <a:blip r:embed="rId2"/>
                  <a:stretch>
                    <a:fillRect l="-10345" r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ADD37A-F762-A919-F1BA-F25704CB5852}"/>
                    </a:ext>
                  </a:extLst>
                </p:cNvPr>
                <p:cNvSpPr txBox="1"/>
                <p:nvPr/>
              </p:nvSpPr>
              <p:spPr>
                <a:xfrm>
                  <a:off x="1540642" y="2434827"/>
                  <a:ext cx="240678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ADD37A-F762-A919-F1BA-F25704CB5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0642" y="2434827"/>
                  <a:ext cx="240678" cy="329308"/>
                </a:xfrm>
                <a:prstGeom prst="rect">
                  <a:avLst/>
                </a:prstGeom>
                <a:blipFill>
                  <a:blip r:embed="rId3"/>
                  <a:stretch>
                    <a:fillRect l="-13793" r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E5D156-FA59-3D55-6DC0-E53D5258A64A}"/>
                    </a:ext>
                  </a:extLst>
                </p:cNvPr>
                <p:cNvSpPr txBox="1"/>
                <p:nvPr/>
              </p:nvSpPr>
              <p:spPr>
                <a:xfrm>
                  <a:off x="1692845" y="5030054"/>
                  <a:ext cx="885528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CE5D156-FA59-3D55-6DC0-E53D5258A6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2845" y="5030054"/>
                  <a:ext cx="885528" cy="329308"/>
                </a:xfrm>
                <a:prstGeom prst="rect">
                  <a:avLst/>
                </a:prstGeom>
                <a:blipFill>
                  <a:blip r:embed="rId4"/>
                  <a:stretch>
                    <a:fillRect l="-5714" r="-10476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5EEFAD-B28D-CABC-0642-23C9D77387F2}"/>
                    </a:ext>
                  </a:extLst>
                </p:cNvPr>
                <p:cNvSpPr txBox="1"/>
                <p:nvPr/>
              </p:nvSpPr>
              <p:spPr>
                <a:xfrm>
                  <a:off x="2021684" y="4120553"/>
                  <a:ext cx="234074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365EEFAD-B28D-CABC-0642-23C9D7738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1684" y="4120553"/>
                  <a:ext cx="234074" cy="329308"/>
                </a:xfrm>
                <a:prstGeom prst="rect">
                  <a:avLst/>
                </a:prstGeom>
                <a:blipFill>
                  <a:blip r:embed="rId5"/>
                  <a:stretch>
                    <a:fillRect l="-25000" t="-17500" r="-25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A87207-EB13-18F0-82BA-9FC9AC7C5F34}"/>
                    </a:ext>
                  </a:extLst>
                </p:cNvPr>
                <p:cNvSpPr txBox="1"/>
                <p:nvPr/>
              </p:nvSpPr>
              <p:spPr>
                <a:xfrm>
                  <a:off x="1473841" y="3380738"/>
                  <a:ext cx="355720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0A87207-EB13-18F0-82BA-9FC9AC7C5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3841" y="3380738"/>
                  <a:ext cx="355720" cy="329308"/>
                </a:xfrm>
                <a:prstGeom prst="rect">
                  <a:avLst/>
                </a:prstGeom>
                <a:blipFill>
                  <a:blip r:embed="rId6"/>
                  <a:stretch>
                    <a:fillRect l="-6818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B542D94-AA2F-D09A-33C5-E5913633A1C1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2751296" y="2783978"/>
              <a:ext cx="1" cy="6726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0BBD4B6-4363-70F5-D4A1-BE35B68BF7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47397" y="3798206"/>
              <a:ext cx="454796" cy="34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781C7C-5315-5491-F0C4-5EBD6003FCD5}"/>
                    </a:ext>
                  </a:extLst>
                </p:cNvPr>
                <p:cNvSpPr txBox="1"/>
                <p:nvPr/>
              </p:nvSpPr>
              <p:spPr>
                <a:xfrm>
                  <a:off x="2818475" y="2961342"/>
                  <a:ext cx="235317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5781C7C-5315-5491-F0C4-5EBD6003FC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8475" y="2961342"/>
                  <a:ext cx="235317" cy="329308"/>
                </a:xfrm>
                <a:prstGeom prst="rect">
                  <a:avLst/>
                </a:prstGeom>
                <a:blipFill>
                  <a:blip r:embed="rId7"/>
                  <a:stretch>
                    <a:fillRect l="-34483" r="-31034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1D05D-DD69-4B7D-AC7C-7B6019DE0502}"/>
                    </a:ext>
                  </a:extLst>
                </p:cNvPr>
                <p:cNvSpPr txBox="1"/>
                <p:nvPr/>
              </p:nvSpPr>
              <p:spPr>
                <a:xfrm>
                  <a:off x="2492329" y="3861780"/>
                  <a:ext cx="249081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251D05D-DD69-4B7D-AC7C-7B6019DE05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2329" y="3861780"/>
                  <a:ext cx="249081" cy="329308"/>
                </a:xfrm>
                <a:prstGeom prst="rect">
                  <a:avLst/>
                </a:prstGeom>
                <a:blipFill>
                  <a:blip r:embed="rId8"/>
                  <a:stretch>
                    <a:fillRect l="-19355" r="-19355" b="-2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5A4DC40-46CB-159B-6D5B-BD5CED6A3FDE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 flipH="1">
              <a:off x="2135609" y="4449861"/>
              <a:ext cx="3112" cy="580193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7C9CFC2-B3F4-28CD-322E-9A9426A8D611}"/>
                </a:ext>
              </a:extLst>
            </p:cNvPr>
            <p:cNvSpPr txBox="1"/>
            <p:nvPr/>
          </p:nvSpPr>
          <p:spPr>
            <a:xfrm>
              <a:off x="1489712" y="4594282"/>
              <a:ext cx="679697" cy="308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CD96368-851E-EFD7-ECCE-4C3B0E59D5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3407" y="2764135"/>
              <a:ext cx="0" cy="6755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7A21E0-DE63-CCEC-93FB-A0F6F334F84E}"/>
                    </a:ext>
                  </a:extLst>
                </p:cNvPr>
                <p:cNvSpPr txBox="1"/>
                <p:nvPr/>
              </p:nvSpPr>
              <p:spPr>
                <a:xfrm>
                  <a:off x="1410336" y="2937890"/>
                  <a:ext cx="235317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F7A21E0-DE63-CCEC-93FB-A0F6F334F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0336" y="2937890"/>
                  <a:ext cx="235317" cy="329308"/>
                </a:xfrm>
                <a:prstGeom prst="rect">
                  <a:avLst/>
                </a:prstGeom>
                <a:blipFill>
                  <a:blip r:embed="rId9"/>
                  <a:stretch>
                    <a:fillRect l="-34483" r="-31034" b="-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6D8B9E-B2E4-D1ED-DD41-E64BA9C47008}"/>
                </a:ext>
              </a:extLst>
            </p:cNvPr>
            <p:cNvCxnSpPr>
              <a:cxnSpLocks/>
            </p:cNvCxnSpPr>
            <p:nvPr/>
          </p:nvCxnSpPr>
          <p:spPr>
            <a:xfrm>
              <a:off x="1681020" y="3798206"/>
              <a:ext cx="340664" cy="34480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E4BAF-332E-9E73-C795-7CEF408ACC53}"/>
                    </a:ext>
                  </a:extLst>
                </p:cNvPr>
                <p:cNvSpPr txBox="1"/>
                <p:nvPr/>
              </p:nvSpPr>
              <p:spPr>
                <a:xfrm>
                  <a:off x="2573891" y="3390900"/>
                  <a:ext cx="341313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3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65E4BAF-332E-9E73-C795-7CEF408AC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3891" y="3390900"/>
                  <a:ext cx="341313" cy="329308"/>
                </a:xfrm>
                <a:prstGeom prst="rect">
                  <a:avLst/>
                </a:prstGeom>
                <a:blipFill>
                  <a:blip r:embed="rId10"/>
                  <a:stretch>
                    <a:fillRect l="-7317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33D83E8-8B74-697A-447A-85493A966DD8}"/>
                </a:ext>
              </a:extLst>
            </p:cNvPr>
            <p:cNvSpPr/>
            <p:nvPr/>
          </p:nvSpPr>
          <p:spPr>
            <a:xfrm>
              <a:off x="593455" y="1714500"/>
              <a:ext cx="3327002" cy="1199470"/>
            </a:xfrm>
            <a:prstGeom prst="roundRect">
              <a:avLst>
                <a:gd name="adj" fmla="val 1540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288A05-EC54-1A09-C49C-9713A39C3711}"/>
                    </a:ext>
                  </a:extLst>
                </p:cNvPr>
                <p:cNvSpPr txBox="1"/>
                <p:nvPr/>
              </p:nvSpPr>
              <p:spPr>
                <a:xfrm>
                  <a:off x="649507" y="2525339"/>
                  <a:ext cx="243336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altLang="zh-CN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288A05-EC54-1A09-C49C-9713A39C3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07" y="2525339"/>
                  <a:ext cx="243336" cy="329308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3333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D4D5BD6-7118-8AD7-C6CD-61229782E140}"/>
                    </a:ext>
                  </a:extLst>
                </p:cNvPr>
                <p:cNvSpPr txBox="1"/>
                <p:nvPr/>
              </p:nvSpPr>
              <p:spPr>
                <a:xfrm>
                  <a:off x="607819" y="1834907"/>
                  <a:ext cx="3279156" cy="3087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Community(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=</a:t>
                  </a:r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Community(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a14:m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D4D5BD6-7118-8AD7-C6CD-61229782E1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819" y="1834907"/>
                  <a:ext cx="3279156" cy="308726"/>
                </a:xfrm>
                <a:prstGeom prst="rect">
                  <a:avLst/>
                </a:prstGeom>
                <a:blipFill>
                  <a:blip r:embed="rId12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E002884-A0F7-4F87-D533-3F542DBE7CC8}"/>
                    </a:ext>
                  </a:extLst>
                </p:cNvPr>
                <p:cNvSpPr txBox="1"/>
                <p:nvPr/>
              </p:nvSpPr>
              <p:spPr>
                <a:xfrm>
                  <a:off x="6382600" y="2439134"/>
                  <a:ext cx="324461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E002884-A0F7-4F87-D533-3F542DBE7C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00" y="2439134"/>
                  <a:ext cx="324461" cy="329308"/>
                </a:xfrm>
                <a:prstGeom prst="rect">
                  <a:avLst/>
                </a:prstGeom>
                <a:blipFill>
                  <a:blip r:embed="rId13"/>
                  <a:stretch>
                    <a:fillRect l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674A3D-82B4-C80B-36BB-613125185AC5}"/>
                    </a:ext>
                  </a:extLst>
                </p:cNvPr>
                <p:cNvSpPr txBox="1"/>
                <p:nvPr/>
              </p:nvSpPr>
              <p:spPr>
                <a:xfrm>
                  <a:off x="6033924" y="2439134"/>
                  <a:ext cx="323904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2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8674A3D-82B4-C80B-36BB-613125185A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3924" y="2439134"/>
                  <a:ext cx="323904" cy="329308"/>
                </a:xfrm>
                <a:prstGeom prst="rect">
                  <a:avLst/>
                </a:prstGeom>
                <a:blipFill>
                  <a:blip r:embed="rId14"/>
                  <a:stretch>
                    <a:fillRect l="-7692" r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1096EE22-3F5E-7E3E-BA96-CFE1310E4AEF}"/>
                </a:ext>
              </a:extLst>
            </p:cNvPr>
            <p:cNvSpPr/>
            <p:nvPr/>
          </p:nvSpPr>
          <p:spPr>
            <a:xfrm>
              <a:off x="4711393" y="1723597"/>
              <a:ext cx="3487726" cy="1199470"/>
            </a:xfrm>
            <a:prstGeom prst="roundRect">
              <a:avLst>
                <a:gd name="adj" fmla="val 15403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D68B6F-395F-5F8F-656F-AF1004452773}"/>
                    </a:ext>
                  </a:extLst>
                </p:cNvPr>
                <p:cNvSpPr txBox="1"/>
                <p:nvPr/>
              </p:nvSpPr>
              <p:spPr>
                <a:xfrm>
                  <a:off x="4767445" y="2534436"/>
                  <a:ext cx="243336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</m:t>
                        </m:r>
                      </m:oMath>
                    </m:oMathPara>
                  </a14:m>
                  <a:endParaRPr lang="en-US" altLang="zh-CN" sz="3200" dirty="0">
                    <a:solidFill>
                      <a:schemeClr val="tx1"/>
                    </a:solidFill>
                    <a:latin typeface="Arial" panose="020B0604020202020204" pitchFamily="34" charset="0"/>
                    <a:ea typeface="Cambria Math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6D68B6F-395F-5F8F-656F-AF10044527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7445" y="2534436"/>
                  <a:ext cx="243336" cy="329308"/>
                </a:xfrm>
                <a:prstGeom prst="rect">
                  <a:avLst/>
                </a:prstGeom>
                <a:blipFill>
                  <a:blip r:embed="rId15"/>
                  <a:stretch>
                    <a:fillRect l="-23333" r="-23333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5DE68C-C2F3-FD1F-B9B3-97CEC3959A69}"/>
                    </a:ext>
                  </a:extLst>
                </p:cNvPr>
                <p:cNvSpPr txBox="1"/>
                <p:nvPr/>
              </p:nvSpPr>
              <p:spPr>
                <a:xfrm>
                  <a:off x="4725756" y="1844004"/>
                  <a:ext cx="3473363" cy="3087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Community(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r>
                    <a:rPr lang="zh-CN" altLang="en-US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≠</a:t>
                  </a:r>
                  <a:r>
                    <a:rPr lang="zh-CN" altLang="en-US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Community(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sz="24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US" sz="24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E5DE68C-C2F3-FD1F-B9B3-97CEC3959A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756" y="1844004"/>
                  <a:ext cx="3473363" cy="308726"/>
                </a:xfrm>
                <a:prstGeom prst="rect">
                  <a:avLst/>
                </a:prstGeom>
                <a:blipFill>
                  <a:blip r:embed="rId16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DC969-70F3-A0A0-072B-6835F3E9394C}"/>
                    </a:ext>
                  </a:extLst>
                </p:cNvPr>
                <p:cNvSpPr txBox="1"/>
                <p:nvPr/>
              </p:nvSpPr>
              <p:spPr>
                <a:xfrm>
                  <a:off x="5805315" y="5081619"/>
                  <a:ext cx="1060044" cy="3293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sz="3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AE8DC969-70F3-A0A0-072B-6835F3E939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5315" y="5081619"/>
                  <a:ext cx="1060044" cy="329308"/>
                </a:xfrm>
                <a:prstGeom prst="rect">
                  <a:avLst/>
                </a:prstGeom>
                <a:blipFill>
                  <a:blip r:embed="rId17"/>
                  <a:stretch>
                    <a:fillRect l="-5600" r="-8000" b="-3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923EDD9B-B7E9-5345-6F44-7D596CF3B15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2260105" y="4396172"/>
              <a:ext cx="4075232" cy="685447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A3A9851-92BB-08B4-F8DF-80085D8527A2}"/>
                </a:ext>
              </a:extLst>
            </p:cNvPr>
            <p:cNvSpPr txBox="1"/>
            <p:nvPr/>
          </p:nvSpPr>
          <p:spPr>
            <a:xfrm>
              <a:off x="4031696" y="4373254"/>
              <a:ext cx="679697" cy="308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24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658BB4-D9A3-71AE-29C8-8AEEF0971214}"/>
                </a:ext>
              </a:extLst>
            </p:cNvPr>
            <p:cNvSpPr/>
            <p:nvPr/>
          </p:nvSpPr>
          <p:spPr>
            <a:xfrm>
              <a:off x="3916792" y="3203416"/>
              <a:ext cx="1846265" cy="70986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</a:t>
              </a:r>
              <a:r>
                <a: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Similarity</a:t>
              </a:r>
              <a:r>
                <a: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Ranker</a:t>
              </a:r>
              <a:endParaRPr lang="en-US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E280F28-56D2-6D0B-9ED7-12BC89A465A0}"/>
                </a:ext>
              </a:extLst>
            </p:cNvPr>
            <p:cNvCxnSpPr>
              <a:cxnSpLocks/>
            </p:cNvCxnSpPr>
            <p:nvPr/>
          </p:nvCxnSpPr>
          <p:spPr>
            <a:xfrm>
              <a:off x="3285321" y="3557919"/>
              <a:ext cx="63147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370C29EC-6D41-4262-6610-B0CCE5410C70}"/>
                </a:ext>
              </a:extLst>
            </p:cNvPr>
            <p:cNvCxnSpPr>
              <a:cxnSpLocks/>
              <a:stCxn id="34" idx="3"/>
              <a:endCxn id="27" idx="2"/>
            </p:cNvCxnSpPr>
            <p:nvPr/>
          </p:nvCxnSpPr>
          <p:spPr>
            <a:xfrm flipV="1">
              <a:off x="5763057" y="2768442"/>
              <a:ext cx="432820" cy="789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A435D3D-6F46-FE8B-4B2E-5279647E2FF5}"/>
                </a:ext>
              </a:extLst>
            </p:cNvPr>
            <p:cNvCxnSpPr>
              <a:cxnSpLocks/>
            </p:cNvCxnSpPr>
            <p:nvPr/>
          </p:nvCxnSpPr>
          <p:spPr>
            <a:xfrm>
              <a:off x="6544830" y="3554255"/>
              <a:ext cx="0" cy="15207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BEA856-ECB8-51BC-D1B8-6EE84990D616}"/>
                </a:ext>
              </a:extLst>
            </p:cNvPr>
            <p:cNvSpPr txBox="1"/>
            <p:nvPr/>
          </p:nvSpPr>
          <p:spPr>
            <a:xfrm>
              <a:off x="6844993" y="5074955"/>
              <a:ext cx="2545753" cy="3910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Counterfactual</a:t>
              </a:r>
              <a:r>
                <a:rPr lang="zh-CN" altLang="en-US" sz="3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link</a:t>
              </a:r>
              <a:endPara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3FB061B1-4194-077A-B8DC-9F4CE833F98F}"/>
              </a:ext>
            </a:extLst>
          </p:cNvPr>
          <p:cNvCxnSpPr>
            <a:cxnSpLocks/>
            <a:stCxn id="34" idx="3"/>
            <a:endCxn id="26" idx="2"/>
          </p:cNvCxnSpPr>
          <p:nvPr/>
        </p:nvCxnSpPr>
        <p:spPr>
          <a:xfrm flipV="1">
            <a:off x="9970260" y="4243194"/>
            <a:ext cx="1169056" cy="118121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Down Arrow 61">
            <a:extLst>
              <a:ext uri="{FF2B5EF4-FFF2-40B4-BE49-F238E27FC236}">
                <a16:creationId xmlns:a16="http://schemas.microsoft.com/office/drawing/2014/main" id="{D1914EDD-9452-8838-AABE-848C871129BA}"/>
              </a:ext>
            </a:extLst>
          </p:cNvPr>
          <p:cNvSpPr/>
          <p:nvPr/>
        </p:nvSpPr>
        <p:spPr>
          <a:xfrm rot="19899410">
            <a:off x="9366802" y="2033224"/>
            <a:ext cx="474281" cy="55457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2793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4B91B045-A7F1-A9E1-E66F-805B19990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258" y="1841578"/>
            <a:ext cx="15035484" cy="625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6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C78A1-487E-5E01-E40B-BF4EFD4F8828}"/>
              </a:ext>
            </a:extLst>
          </p:cNvPr>
          <p:cNvSpPr/>
          <p:nvPr/>
        </p:nvSpPr>
        <p:spPr>
          <a:xfrm>
            <a:off x="668957" y="3723755"/>
            <a:ext cx="14780704" cy="61830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Introducing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Novel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classification</a:t>
            </a:r>
            <a:r>
              <a:rPr lang="en-US" altLang="zh-CN" dirty="0"/>
              <a:t>?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  <a:p>
            <a:pPr marL="514350" indent="-514350"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Can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augment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behavior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metadata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for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anomaly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detection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graph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property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03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ld Coast Australia">
            <a:extLst>
              <a:ext uri="{FF2B5EF4-FFF2-40B4-BE49-F238E27FC236}">
                <a16:creationId xmlns:a16="http://schemas.microsoft.com/office/drawing/2014/main" id="{6727F0F1-ABB0-7A1C-DCB3-34A020C1B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-898903"/>
            <a:ext cx="16256000" cy="434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Action Sequence Augmentation</a:t>
            </a:r>
            <a:br>
              <a:rPr lang="en-US" sz="5400" dirty="0"/>
            </a:br>
            <a:r>
              <a:rPr lang="en-US" sz="5400" dirty="0"/>
              <a:t>for Early Graph Anomaly Detection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2021 ACM Conference on Information and Knowledge Management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Tong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Zhao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Bo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Ni,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Wenhao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Yu,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Zhichun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Guo,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Neil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Shah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44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2662115" y="0"/>
            <a:ext cx="359762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Gold Coast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0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Sequential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Behavior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Metadata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DA10FAD-5F50-3C11-29FE-2A862AB9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40" y="2545818"/>
            <a:ext cx="7315200" cy="2425566"/>
          </a:xfrm>
          <a:prstGeom prst="rect">
            <a:avLst/>
          </a:prstGeom>
        </p:spPr>
      </p:pic>
      <p:pic>
        <p:nvPicPr>
          <p:cNvPr id="8" name="Picture 164">
            <a:extLst>
              <a:ext uri="{FF2B5EF4-FFF2-40B4-BE49-F238E27FC236}">
                <a16:creationId xmlns:a16="http://schemas.microsoft.com/office/drawing/2014/main" id="{25617715-8953-AEE9-70CB-6AF79F752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40" y="5316476"/>
            <a:ext cx="7315200" cy="26814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7080313-7B24-D720-D8B7-D32CBA15FD75}"/>
              </a:ext>
            </a:extLst>
          </p:cNvPr>
          <p:cNvGrpSpPr>
            <a:grpSpLocks noChangeAspect="1"/>
          </p:cNvGrpSpPr>
          <p:nvPr/>
        </p:nvGrpSpPr>
        <p:grpSpPr>
          <a:xfrm>
            <a:off x="8499962" y="2697287"/>
            <a:ext cx="7315200" cy="5039166"/>
            <a:chOff x="5190975" y="2143346"/>
            <a:chExt cx="3419079" cy="243294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5432869-48FB-BDAC-0037-C4715C532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190975" y="2143346"/>
              <a:ext cx="3256758" cy="22342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FF552D-955B-D6B6-6B06-653290FDAE70}"/>
                </a:ext>
              </a:extLst>
            </p:cNvPr>
            <p:cNvSpPr txBox="1"/>
            <p:nvPr/>
          </p:nvSpPr>
          <p:spPr>
            <a:xfrm>
              <a:off x="6867364" y="2857500"/>
              <a:ext cx="1219200" cy="2600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</a:t>
              </a:r>
              <a:r>
                <a:rPr lang="zh-CN" altLang="en-US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DB341B-E4FD-1E6A-82E8-5F819A13C1CF}"/>
                </a:ext>
              </a:extLst>
            </p:cNvPr>
            <p:cNvSpPr txBox="1"/>
            <p:nvPr/>
          </p:nvSpPr>
          <p:spPr>
            <a:xfrm>
              <a:off x="5824186" y="3873712"/>
              <a:ext cx="1295400" cy="252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100%</a:t>
              </a:r>
              <a:r>
                <a:rPr lang="zh-CN" altLang="en-US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8215EF-DF2D-6A04-01A2-61EA630D5C6E}"/>
                </a:ext>
              </a:extLst>
            </p:cNvPr>
            <p:cNvSpPr txBox="1"/>
            <p:nvPr/>
          </p:nvSpPr>
          <p:spPr>
            <a:xfrm>
              <a:off x="5586854" y="4323674"/>
              <a:ext cx="1756737" cy="252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Inactive</a:t>
              </a:r>
              <a:r>
                <a:rPr lang="zh-CN" altLang="en-US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C83F7-5620-5829-9EF4-2FCF6FDE9762}"/>
                </a:ext>
              </a:extLst>
            </p:cNvPr>
            <p:cNvSpPr txBox="1"/>
            <p:nvPr/>
          </p:nvSpPr>
          <p:spPr>
            <a:xfrm>
              <a:off x="7596725" y="4319244"/>
              <a:ext cx="1013329" cy="2526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Active</a:t>
              </a:r>
              <a:r>
                <a:rPr lang="zh-CN" altLang="en-US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887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Metadata Augmentation with Sequence Predictor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AC712-2486-7623-B7B2-8B866533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2005" y="2001140"/>
            <a:ext cx="15811990" cy="52627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80D1FA-384A-57E8-A7B8-55D841CE1ACF}"/>
              </a:ext>
            </a:extLst>
          </p:cNvPr>
          <p:cNvSpPr txBox="1"/>
          <p:nvPr/>
        </p:nvSpPr>
        <p:spPr>
          <a:xfrm>
            <a:off x="11282335" y="2264610"/>
            <a:ext cx="486383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Bipartite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neural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network</a:t>
            </a:r>
            <a:endParaRPr lang="en-US" sz="25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A534DE-F848-11B2-01AC-F111D3F4286F}"/>
              </a:ext>
            </a:extLst>
          </p:cNvPr>
          <p:cNvSpPr txBox="1"/>
          <p:nvPr/>
        </p:nvSpPr>
        <p:spPr>
          <a:xfrm>
            <a:off x="401341" y="7480589"/>
            <a:ext cx="10354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offer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end-to-end</a:t>
            </a:r>
            <a:r>
              <a:rPr lang="zh-CN" altLang="en-US" sz="28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solution.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58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Mutual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enhancement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between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Metadata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Anomaly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detection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70D07C-8F20-9AC9-8DBE-71B06B8C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13" y="2654440"/>
            <a:ext cx="7315200" cy="4106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0C00C8-7BDD-947F-CED5-F0B0A9A20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4461" y="2654440"/>
            <a:ext cx="7315200" cy="42269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6E4B3-0097-DDE6-02BC-6D08E9DF8A37}"/>
              </a:ext>
            </a:extLst>
          </p:cNvPr>
          <p:cNvSpPr txBox="1"/>
          <p:nvPr/>
        </p:nvSpPr>
        <p:spPr>
          <a:xfrm>
            <a:off x="2268196" y="7062042"/>
            <a:ext cx="3652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Iterative</a:t>
            </a:r>
            <a:r>
              <a:rPr lang="zh-CN" alt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672D5-DBD0-74CB-FECA-91306507BF9D}"/>
              </a:ext>
            </a:extLst>
          </p:cNvPr>
          <p:cNvSpPr txBox="1"/>
          <p:nvPr/>
        </p:nvSpPr>
        <p:spPr>
          <a:xfrm>
            <a:off x="10180665" y="7062042"/>
            <a:ext cx="36521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End-to-end</a:t>
            </a:r>
            <a:r>
              <a:rPr lang="zh-CN" altLang="en-US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solution</a:t>
            </a:r>
            <a:endParaRPr lang="en-US" sz="28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18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33D2003-6EEC-0E24-6B2A-E75171BAA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334029" y="1640612"/>
            <a:ext cx="13587942" cy="7216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18783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2C5DF428-6D7E-CF42-CD5A-27D8AAAB2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201" y="2212075"/>
            <a:ext cx="13989960" cy="558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4A2A89-6ABB-D1E9-6828-3BA5DF8D0D17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Different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Objectives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1B0B3-8FF9-35AF-5199-A6B4B489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2B4C9-5EF4-A7D8-7157-253B7AD47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6327C1-56FF-8FBC-8A6B-57DF98AE1D99}"/>
              </a:ext>
            </a:extLst>
          </p:cNvPr>
          <p:cNvGrpSpPr>
            <a:grpSpLocks noChangeAspect="1"/>
          </p:cNvGrpSpPr>
          <p:nvPr/>
        </p:nvGrpSpPr>
        <p:grpSpPr>
          <a:xfrm>
            <a:off x="1798486" y="2990070"/>
            <a:ext cx="3707621" cy="5500069"/>
            <a:chOff x="884085" y="1752600"/>
            <a:chExt cx="2425461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E514A1D-74F6-C000-FB9D-E20E379DFB37}"/>
                    </a:ext>
                  </a:extLst>
                </p:cNvPr>
                <p:cNvSpPr txBox="1"/>
                <p:nvPr/>
              </p:nvSpPr>
              <p:spPr>
                <a:xfrm>
                  <a:off x="1433442" y="1937266"/>
                  <a:ext cx="28175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E514A1D-74F6-C000-FB9D-E20E379DF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2" y="1937266"/>
                  <a:ext cx="281752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11429" r="-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9991C55-162B-4163-BF7A-C7CAE88290F2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9991C55-162B-4163-BF7A-C7CAE8829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9E21FF-3949-3068-FA85-A5382A76B380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1562950" y="2339950"/>
              <a:ext cx="11368" cy="5994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28979B-D0EF-8A67-BD9A-20E8E5F38902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DA9D5C-02F0-84EB-B4BA-070369E5F2A3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5AE91E-D4D2-76E6-3182-0B7A3C899C38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37E21A-DD96-B5D9-9ECD-20B4D7AEB819}"/>
                    </a:ext>
                  </a:extLst>
                </p:cNvPr>
                <p:cNvSpPr txBox="1"/>
                <p:nvPr/>
              </p:nvSpPr>
              <p:spPr>
                <a:xfrm>
                  <a:off x="2918648" y="1937266"/>
                  <a:ext cx="39089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37E21A-DD96-B5D9-9ECD-20B4D7AEB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8" y="1937266"/>
                  <a:ext cx="390898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AE3153-2CFF-35BD-C664-EF25832802FA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AE3153-2CFF-35BD-C664-EF2583280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7647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32AEED-8177-5208-5154-E4E24E028477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1715194" y="2138608"/>
              <a:ext cx="120345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9EEBD0-0161-C572-15CC-AC272F9AE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85311E-A470-A174-6009-8708CFB61E0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2BBB6063-87EB-F1C2-EBBB-06C0BED85537}"/>
                </a:ext>
              </a:extLst>
            </p:cNvPr>
            <p:cNvCxnSpPr>
              <a:cxnSpLocks/>
              <a:stCxn id="42" idx="2"/>
              <a:endCxn id="32" idx="3"/>
            </p:cNvCxnSpPr>
            <p:nvPr/>
          </p:nvCxnSpPr>
          <p:spPr>
            <a:xfrm rot="5400000">
              <a:off x="1967949" y="4080404"/>
              <a:ext cx="817207" cy="132060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FEBABA-54DE-EBF6-65EA-055E8BED014C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768EF09-FC48-8D61-D30F-61CA8FBF9761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0DCECD-F913-00FE-4873-F09E734296ED}"/>
              </a:ext>
            </a:extLst>
          </p:cNvPr>
          <p:cNvGrpSpPr/>
          <p:nvPr/>
        </p:nvGrpSpPr>
        <p:grpSpPr>
          <a:xfrm>
            <a:off x="8689433" y="3014058"/>
            <a:ext cx="5429564" cy="4443593"/>
            <a:chOff x="4873095" y="1719158"/>
            <a:chExt cx="2846405" cy="3356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4974034-A8F1-FA6A-4BC9-064A3767FDD3}"/>
                    </a:ext>
                  </a:extLst>
                </p:cNvPr>
                <p:cNvSpPr txBox="1"/>
                <p:nvPr/>
              </p:nvSpPr>
              <p:spPr>
                <a:xfrm>
                  <a:off x="6167762" y="1740761"/>
                  <a:ext cx="190527" cy="4184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4974034-A8F1-FA6A-4BC9-064A3767F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762" y="1740761"/>
                  <a:ext cx="190527" cy="418483"/>
                </a:xfrm>
                <a:prstGeom prst="rect">
                  <a:avLst/>
                </a:prstGeom>
                <a:blipFill>
                  <a:blip r:embed="rId13"/>
                  <a:stretch>
                    <a:fillRect l="-13333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A2BBC3-1A06-2DED-3543-A8E48160572A}"/>
                    </a:ext>
                  </a:extLst>
                </p:cNvPr>
                <p:cNvSpPr txBox="1"/>
                <p:nvPr/>
              </p:nvSpPr>
              <p:spPr>
                <a:xfrm>
                  <a:off x="5088023" y="2261483"/>
                  <a:ext cx="51411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A2BBC3-1A06-2DED-3543-A8E481605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023" y="2261483"/>
                  <a:ext cx="514115" cy="55399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92C05B4-5C2A-E826-EFF6-2382FED3DC4E}"/>
                    </a:ext>
                  </a:extLst>
                </p:cNvPr>
                <p:cNvSpPr txBox="1"/>
                <p:nvPr/>
              </p:nvSpPr>
              <p:spPr>
                <a:xfrm>
                  <a:off x="5079046" y="3250915"/>
                  <a:ext cx="4892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36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92C05B4-5C2A-E826-EFF6-2382FED3D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046" y="3250915"/>
                  <a:ext cx="489236" cy="5539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403D8-CE82-1E91-79DE-DA553055986B}"/>
                    </a:ext>
                  </a:extLst>
                </p:cNvPr>
                <p:cNvSpPr txBox="1"/>
                <p:nvPr/>
              </p:nvSpPr>
              <p:spPr>
                <a:xfrm>
                  <a:off x="5016641" y="4226165"/>
                  <a:ext cx="524246" cy="574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403D8-CE82-1E91-79DE-DA5530559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641" y="4226165"/>
                  <a:ext cx="524246" cy="574388"/>
                </a:xfrm>
                <a:prstGeom prst="rect">
                  <a:avLst/>
                </a:prstGeom>
                <a:blipFill>
                  <a:blip r:embed="rId16"/>
                  <a:stretch>
                    <a:fillRect t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657EF7A-057A-A0EA-5A8A-27DD3B572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201" y="2041038"/>
              <a:ext cx="605984" cy="32421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505AA3-1BF4-AE90-005E-56AC0BE55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677" y="2620828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7DD19D8-140B-A209-31F8-5F1322E0BACC}"/>
                    </a:ext>
                  </a:extLst>
                </p:cNvPr>
                <p:cNvSpPr txBox="1"/>
                <p:nvPr/>
              </p:nvSpPr>
              <p:spPr>
                <a:xfrm>
                  <a:off x="4935470" y="2731999"/>
                  <a:ext cx="331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7DD19D8-140B-A209-31F8-5F1322E0B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470" y="2731999"/>
                  <a:ext cx="331053" cy="49244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DDCCFC-6F12-C2BD-E2C3-F405873C7761}"/>
                </a:ext>
              </a:extLst>
            </p:cNvPr>
            <p:cNvCxnSpPr>
              <a:cxnSpLocks/>
            </p:cNvCxnSpPr>
            <p:nvPr/>
          </p:nvCxnSpPr>
          <p:spPr>
            <a:xfrm>
              <a:off x="5198838" y="3622332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68116F-897F-BFEF-F551-B1E7FC63C8B3}"/>
                    </a:ext>
                  </a:extLst>
                </p:cNvPr>
                <p:cNvSpPr txBox="1"/>
                <p:nvPr/>
              </p:nvSpPr>
              <p:spPr>
                <a:xfrm>
                  <a:off x="4914304" y="3729729"/>
                  <a:ext cx="3516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68116F-897F-BFEF-F551-B1E7FC63C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04" y="3729729"/>
                  <a:ext cx="351635" cy="49244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179E369D-E1A0-62A3-73C9-1E812EA827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57959" y="3758163"/>
              <a:ext cx="4511" cy="2091105"/>
            </a:xfrm>
            <a:prstGeom prst="bentConnector3">
              <a:avLst>
                <a:gd name="adj1" fmla="val 5167613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D14FF7-8ADE-69B2-2F0D-F19A3636D04F}"/>
                </a:ext>
              </a:extLst>
            </p:cNvPr>
            <p:cNvSpPr txBox="1"/>
            <p:nvPr/>
          </p:nvSpPr>
          <p:spPr>
            <a:xfrm>
              <a:off x="5915605" y="4634063"/>
              <a:ext cx="679697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4E235A-CB65-59AD-240E-B286B9C9568F}"/>
                </a:ext>
              </a:extLst>
            </p:cNvPr>
            <p:cNvSpPr txBox="1"/>
            <p:nvPr/>
          </p:nvSpPr>
          <p:spPr>
            <a:xfrm>
              <a:off x="4873095" y="1751523"/>
              <a:ext cx="1176200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A5CBA8-5CB1-9251-5AEA-1E8A57659ADF}"/>
                    </a:ext>
                  </a:extLst>
                </p:cNvPr>
                <p:cNvSpPr txBox="1"/>
                <p:nvPr/>
              </p:nvSpPr>
              <p:spPr>
                <a:xfrm>
                  <a:off x="7061289" y="2240956"/>
                  <a:ext cx="6343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A5CBA8-5CB1-9251-5AEA-1E8A57659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289" y="2240956"/>
                  <a:ext cx="634341" cy="55399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72F30ED-AC80-3C59-8AD4-C6DF94D7D5CD}"/>
                </a:ext>
              </a:extLst>
            </p:cNvPr>
            <p:cNvCxnSpPr>
              <a:cxnSpLocks/>
            </p:cNvCxnSpPr>
            <p:nvPr/>
          </p:nvCxnSpPr>
          <p:spPr>
            <a:xfrm>
              <a:off x="6430866" y="2030053"/>
              <a:ext cx="701122" cy="34553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4884CB-3E4D-C902-0437-E193AC4F10AF}"/>
                </a:ext>
              </a:extLst>
            </p:cNvPr>
            <p:cNvSpPr txBox="1"/>
            <p:nvPr/>
          </p:nvSpPr>
          <p:spPr>
            <a:xfrm>
              <a:off x="6451391" y="1719158"/>
              <a:ext cx="1176200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850241E-B6C5-6525-D065-9889F44686B5}"/>
                    </a:ext>
                  </a:extLst>
                </p:cNvPr>
                <p:cNvSpPr txBox="1"/>
                <p:nvPr/>
              </p:nvSpPr>
              <p:spPr>
                <a:xfrm>
                  <a:off x="7110038" y="3255874"/>
                  <a:ext cx="6094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3600" b="0" i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850241E-B6C5-6525-D065-9889F446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038" y="3255874"/>
                  <a:ext cx="609462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5DFA816-C0E6-EAAA-F9C5-8811AC5811BB}"/>
                    </a:ext>
                  </a:extLst>
                </p:cNvPr>
                <p:cNvSpPr txBox="1"/>
                <p:nvPr/>
              </p:nvSpPr>
              <p:spPr>
                <a:xfrm>
                  <a:off x="7047633" y="4231124"/>
                  <a:ext cx="644471" cy="573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5DFA816-C0E6-EAAA-F9C5-8811AC581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633" y="4231124"/>
                  <a:ext cx="644471" cy="573940"/>
                </a:xfrm>
                <a:prstGeom prst="rect">
                  <a:avLst/>
                </a:prstGeom>
                <a:blipFill>
                  <a:blip r:embed="rId21"/>
                  <a:stretch>
                    <a:fillRect t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B3CD21C-741C-B8CB-E84C-FAACBFF14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0669" y="2625787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38308B7-98C7-D097-7D9A-7325D18281AC}"/>
                    </a:ext>
                  </a:extLst>
                </p:cNvPr>
                <p:cNvSpPr txBox="1"/>
                <p:nvPr/>
              </p:nvSpPr>
              <p:spPr>
                <a:xfrm>
                  <a:off x="6966462" y="2736958"/>
                  <a:ext cx="331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38308B7-98C7-D097-7D9A-7325D1828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62" y="2736958"/>
                  <a:ext cx="331053" cy="492443"/>
                </a:xfrm>
                <a:prstGeom prst="rect">
                  <a:avLst/>
                </a:prstGeom>
                <a:blipFill>
                  <a:blip r:embed="rId22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F6043CE-367D-E95E-A024-86D2E50A1F9E}"/>
                </a:ext>
              </a:extLst>
            </p:cNvPr>
            <p:cNvCxnSpPr>
              <a:cxnSpLocks/>
            </p:cNvCxnSpPr>
            <p:nvPr/>
          </p:nvCxnSpPr>
          <p:spPr>
            <a:xfrm>
              <a:off x="7229830" y="3627291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8BAFBBC-E027-5D47-5FF9-7709D2B03BFA}"/>
                    </a:ext>
                  </a:extLst>
                </p:cNvPr>
                <p:cNvSpPr txBox="1"/>
                <p:nvPr/>
              </p:nvSpPr>
              <p:spPr>
                <a:xfrm>
                  <a:off x="6945296" y="3734688"/>
                  <a:ext cx="3516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8BAFBBC-E027-5D47-5FF9-7709D2B03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296" y="3734688"/>
                  <a:ext cx="351635" cy="4924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DA3BA16-8899-7EC2-AFD7-4F2152196DAA}"/>
              </a:ext>
            </a:extLst>
          </p:cNvPr>
          <p:cNvSpPr txBox="1"/>
          <p:nvPr/>
        </p:nvSpPr>
        <p:spPr>
          <a:xfrm>
            <a:off x="1202036" y="2224830"/>
            <a:ext cx="5558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Supervise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zh-CN" altLang="en-US" sz="3600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endParaRPr lang="en-US" sz="3600" b="1" dirty="0">
              <a:solidFill>
                <a:schemeClr val="accent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7F6790-1ACB-08F7-3DE7-F2DDF7D30F58}"/>
              </a:ext>
            </a:extLst>
          </p:cNvPr>
          <p:cNvSpPr txBox="1"/>
          <p:nvPr/>
        </p:nvSpPr>
        <p:spPr>
          <a:xfrm>
            <a:off x="8213257" y="2224829"/>
            <a:ext cx="6244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elf-s</a:t>
            </a:r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upervise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zh-CN" altLang="en-US" sz="3600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endParaRPr lang="en-US" sz="3600" b="1" dirty="0">
              <a:solidFill>
                <a:schemeClr val="accent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3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6FE4511-AA85-4838-F3CE-D2EE66EAD238}"/>
              </a:ext>
            </a:extLst>
          </p:cNvPr>
          <p:cNvSpPr/>
          <p:nvPr/>
        </p:nvSpPr>
        <p:spPr>
          <a:xfrm>
            <a:off x="668957" y="4405071"/>
            <a:ext cx="14780704" cy="61830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Introducing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Four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Novel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node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classification</a:t>
            </a:r>
            <a:r>
              <a:rPr lang="en-US" altLang="zh-CN" dirty="0"/>
              <a:t>?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link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prediction</a:t>
            </a:r>
            <a:r>
              <a:rPr lang="en-US" altLang="zh-CN" dirty="0"/>
              <a:t>?</a:t>
            </a:r>
          </a:p>
          <a:p>
            <a:pPr marL="514350" indent="-514350">
              <a:buAutoNum type="arabicPeriod"/>
            </a:pP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metadata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anomaly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detection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pPr marL="514350" indent="-514350">
              <a:buAutoNum type="arabicPeriod"/>
            </a:pPr>
            <a:r>
              <a:rPr lang="en-US" altLang="zh-CN" b="1" dirty="0">
                <a:solidFill>
                  <a:schemeClr val="bg1"/>
                </a:solidFill>
              </a:rPr>
              <a:t>Can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augment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data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points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for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property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prediction?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shington D.C. Budget Travel Guide (Updated 2023)">
            <a:extLst>
              <a:ext uri="{FF2B5EF4-FFF2-40B4-BE49-F238E27FC236}">
                <a16:creationId xmlns:a16="http://schemas.microsoft.com/office/drawing/2014/main" id="{6948D24F-7889-E8D5-C82B-F9341087D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64" y="-713678"/>
            <a:ext cx="16276320" cy="413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</a:t>
            </a:r>
            <a:r>
              <a:rPr lang="en-US" altLang="zh-CN" sz="3200" dirty="0"/>
              <a:t>ACM</a:t>
            </a:r>
            <a:r>
              <a:rPr lang="zh-CN" altLang="en-US" sz="3200" dirty="0"/>
              <a:t> </a:t>
            </a:r>
            <a:r>
              <a:rPr lang="en-US" altLang="zh-CN" sz="3200" dirty="0"/>
              <a:t>SIGKDD</a:t>
            </a:r>
            <a:r>
              <a:rPr lang="zh-CN" altLang="en-US" sz="3200" dirty="0"/>
              <a:t> </a:t>
            </a:r>
            <a:r>
              <a:rPr lang="en-US" sz="3200" dirty="0"/>
              <a:t>Conference on </a:t>
            </a: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Discovery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Data</a:t>
            </a:r>
            <a:r>
              <a:rPr lang="zh-CN" altLang="en-US" sz="3200" dirty="0"/>
              <a:t> </a:t>
            </a:r>
            <a:r>
              <a:rPr lang="en-US" altLang="zh-CN" sz="3200" dirty="0"/>
              <a:t>Mining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44" y="7963969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2253" y="0"/>
            <a:ext cx="296748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0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67F2510-F76F-9592-D3D2-8C8E89828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261" y="1398494"/>
            <a:ext cx="14630400" cy="774550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r>
              <a:rPr lang="zh-CN" altLang="en-US" dirty="0"/>
              <a:t> </a:t>
            </a:r>
            <a:r>
              <a:rPr lang="en-US" altLang="zh-CN" dirty="0"/>
              <a:t>Replacement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02DBC9A-4997-CA56-4598-646DE2C216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380" y="3039543"/>
            <a:ext cx="14771687" cy="5334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F76FB4-0984-E0BF-9FAF-9C561F4656D0}"/>
              </a:ext>
            </a:extLst>
          </p:cNvPr>
          <p:cNvSpPr txBox="1"/>
          <p:nvPr/>
        </p:nvSpPr>
        <p:spPr>
          <a:xfrm>
            <a:off x="623381" y="1706287"/>
            <a:ext cx="11999800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Explicit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decoding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encoding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technically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challenging!</a:t>
            </a: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Instead,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augmentations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latent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space:</a:t>
            </a: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6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3" name="Content Placeholder 5">
            <a:extLst>
              <a:ext uri="{FF2B5EF4-FFF2-40B4-BE49-F238E27FC236}">
                <a16:creationId xmlns:a16="http://schemas.microsoft.com/office/drawing/2014/main" id="{F7750205-1869-0473-D1CC-7D856E221F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239" y="1521976"/>
            <a:ext cx="14845828" cy="696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5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5C7263-E9A8-E5E6-DEF6-5F2AC569DF8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Learning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2D457-422D-1CF8-7866-535BDB561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 yet effective methodology to improve graph machine learning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can be designed for a variety of tasks: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Node classification</a:t>
            </a:r>
          </a:p>
          <a:p>
            <a:pPr marL="814339" lvl="1" indent="-514350">
              <a:buFont typeface="Arial"/>
              <a:buAutoNum type="arabicPeriod"/>
            </a:pPr>
            <a:r>
              <a:rPr lang="en-US" altLang="zh-CN" dirty="0"/>
              <a:t>Link prediction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Anomaly detection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Graph property prediction</a:t>
            </a:r>
          </a:p>
          <a:p>
            <a:r>
              <a:rPr lang="en-US" altLang="zh-CN" dirty="0"/>
              <a:t>Challenges and future directions: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Scalable to large graphs</a:t>
            </a:r>
          </a:p>
          <a:p>
            <a:pPr marL="814339" lvl="1" indent="-514350">
              <a:buFont typeface="Arial"/>
              <a:buAutoNum type="arabicPeriod"/>
            </a:pPr>
            <a:r>
              <a:rPr lang="en-US" altLang="zh-CN" dirty="0"/>
              <a:t>Heterogeneity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Automation</a:t>
            </a:r>
          </a:p>
          <a:p>
            <a:pPr marL="814339" lvl="1" indent="-514350">
              <a:buAutoNum type="arabicPeriod"/>
            </a:pPr>
            <a:r>
              <a:rPr lang="en-US" altLang="zh-CN" dirty="0"/>
              <a:t>Theoretical foundation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10803-D63B-F245-BC6D-F1F64C60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E015B-B887-2B71-7DF4-EF5FAF730F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9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E5D9F-B8A4-B386-4345-D39C4D5F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461D8-9ECD-2ADC-32ED-94BCD9C9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F0B6D-A4C8-87CC-7675-E093CE24676D}"/>
              </a:ext>
            </a:extLst>
          </p:cNvPr>
          <p:cNvSpPr txBox="1"/>
          <p:nvPr/>
        </p:nvSpPr>
        <p:spPr>
          <a:xfrm>
            <a:off x="668957" y="8026366"/>
            <a:ext cx="146543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Shorten et al. “A survey on image data augmentation for deep learning.” Journal of big data 6.1 (2019): 1-48.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 et al. “Random erasing data augmentation.” AAAI 2020.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471F38-6A7C-908B-4324-C50F927C5D66}"/>
              </a:ext>
            </a:extLst>
          </p:cNvPr>
          <p:cNvGrpSpPr>
            <a:grpSpLocks noChangeAspect="1"/>
          </p:cNvGrpSpPr>
          <p:nvPr/>
        </p:nvGrpSpPr>
        <p:grpSpPr>
          <a:xfrm>
            <a:off x="2509731" y="1946996"/>
            <a:ext cx="10972800" cy="5520912"/>
            <a:chOff x="599751" y="1238188"/>
            <a:chExt cx="7593355" cy="382056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BCAC684-50C0-2320-C608-A0E4C429A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51" y="2659642"/>
              <a:ext cx="1701568" cy="113438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8DFC976-B198-5DFC-C091-F5B193A86D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21106" y="1238188"/>
              <a:ext cx="4572000" cy="3820560"/>
              <a:chOff x="5070443" y="2084158"/>
              <a:chExt cx="2923443" cy="244295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68696C35-FA25-940E-6264-46EC632014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584579" y="2325656"/>
                <a:ext cx="1316635" cy="87775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46CC229-D171-5999-3A58-A39622BBF8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2947" y="2325656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4FE6DA3-D59D-7A59-E181-484E134883F3}"/>
                  </a:ext>
                </a:extLst>
              </p:cNvPr>
              <p:cNvSpPr/>
              <p:nvPr/>
            </p:nvSpPr>
            <p:spPr>
              <a:xfrm>
                <a:off x="5820466" y="2325656"/>
                <a:ext cx="658318" cy="877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84E9BBB-5790-763C-33B8-08D6D37265AB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2947" y="3649354"/>
                <a:ext cx="1316635" cy="87227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2D8F4F5-1EB6-75B6-08B8-76D309CD06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579" y="3649354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7589E6-26FF-4E5D-6CA1-0FD4C0F8D504}"/>
                  </a:ext>
                </a:extLst>
              </p:cNvPr>
              <p:cNvSpPr txBox="1"/>
              <p:nvPr/>
            </p:nvSpPr>
            <p:spPr>
              <a:xfrm>
                <a:off x="5118164" y="2084160"/>
                <a:ext cx="1436612" cy="2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Cropping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234A39A-1EC8-3388-75C1-24990C4D2A50}"/>
                  </a:ext>
                </a:extLst>
              </p:cNvPr>
              <p:cNvSpPr txBox="1"/>
              <p:nvPr/>
            </p:nvSpPr>
            <p:spPr>
              <a:xfrm>
                <a:off x="6605960" y="2084158"/>
                <a:ext cx="1265089" cy="2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Flipping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324738-E5DE-1923-230D-6E179D74090B}"/>
                  </a:ext>
                </a:extLst>
              </p:cNvPr>
              <p:cNvSpPr txBox="1"/>
              <p:nvPr/>
            </p:nvSpPr>
            <p:spPr>
              <a:xfrm>
                <a:off x="5070443" y="3399709"/>
                <a:ext cx="1332417" cy="2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Rotation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FE6572-C9BF-A346-4469-5772F8309C8E}"/>
                  </a:ext>
                </a:extLst>
              </p:cNvPr>
              <p:cNvSpPr txBox="1"/>
              <p:nvPr/>
            </p:nvSpPr>
            <p:spPr>
              <a:xfrm>
                <a:off x="6438652" y="3399709"/>
                <a:ext cx="1555234" cy="231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Add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noise</a:t>
                </a:r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BFB143F-834D-ADFC-47E6-D6DB8A374E09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3238504"/>
              <a:ext cx="7406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D67B2B-BB8F-8910-13B7-961D389BD772}"/>
                </a:ext>
              </a:extLst>
            </p:cNvPr>
            <p:cNvSpPr txBox="1"/>
            <p:nvPr/>
          </p:nvSpPr>
          <p:spPr>
            <a:xfrm>
              <a:off x="2404858" y="2857500"/>
              <a:ext cx="1122559" cy="31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OpenCV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187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0E5D9F-B8A4-B386-4345-D39C4D5F4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461D8-9ECD-2ADC-32ED-94BCD9C9B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F0B6D-A4C8-87CC-7675-E093CE24676D}"/>
              </a:ext>
            </a:extLst>
          </p:cNvPr>
          <p:cNvSpPr txBox="1"/>
          <p:nvPr/>
        </p:nvSpPr>
        <p:spPr>
          <a:xfrm>
            <a:off x="668957" y="8026366"/>
            <a:ext cx="146543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et al. “EDA: Easy Data Augmentation Techniques for Boosting Performance on Text Classification Tasks.” EMNLP 2019.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Liu et al. “A survey of text data augmentation.” IEEE CCNS 2020.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et al.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Mixup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-Transformer: Dynamic Data Augmentation for NLP Tasks.” ACL 2020.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87714D-E437-D37A-A291-C0FAFFE31C96}"/>
              </a:ext>
            </a:extLst>
          </p:cNvPr>
          <p:cNvGrpSpPr>
            <a:grpSpLocks noChangeAspect="1"/>
          </p:cNvGrpSpPr>
          <p:nvPr/>
        </p:nvGrpSpPr>
        <p:grpSpPr>
          <a:xfrm>
            <a:off x="2637786" y="2627172"/>
            <a:ext cx="10716690" cy="4160560"/>
            <a:chOff x="960185" y="1802802"/>
            <a:chExt cx="7177341" cy="278647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7EE63524-08FB-B5C2-8560-DEAFF9220540}"/>
                </a:ext>
              </a:extLst>
            </p:cNvPr>
            <p:cNvCxnSpPr>
              <a:cxnSpLocks/>
            </p:cNvCxnSpPr>
            <p:nvPr/>
          </p:nvCxnSpPr>
          <p:spPr>
            <a:xfrm>
              <a:off x="3694539" y="2172134"/>
              <a:ext cx="133388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F7B1C7-9E35-24F8-7B3D-A0A0EEAF5392}"/>
                </a:ext>
              </a:extLst>
            </p:cNvPr>
            <p:cNvSpPr txBox="1"/>
            <p:nvPr/>
          </p:nvSpPr>
          <p:spPr>
            <a:xfrm>
              <a:off x="3739771" y="1802802"/>
              <a:ext cx="1122559" cy="350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WordNet</a:t>
              </a:r>
              <a:endParaRPr lang="en-US" sz="4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920408-9844-8BA9-8ABD-4D689E11159F}"/>
                </a:ext>
              </a:extLst>
            </p:cNvPr>
            <p:cNvSpPr txBox="1"/>
            <p:nvPr/>
          </p:nvSpPr>
          <p:spPr>
            <a:xfrm>
              <a:off x="3432397" y="3208212"/>
              <a:ext cx="1923009" cy="1381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“amazing”</a:t>
              </a:r>
            </a:p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“awe-inspiring”</a:t>
              </a:r>
            </a:p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“awing”</a:t>
              </a:r>
            </a:p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B894FC1-593B-26AB-483F-97AD88C18329}"/>
                </a:ext>
              </a:extLst>
            </p:cNvPr>
            <p:cNvSpPr/>
            <p:nvPr/>
          </p:nvSpPr>
          <p:spPr>
            <a:xfrm>
              <a:off x="960185" y="1929630"/>
              <a:ext cx="2530659" cy="43287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zh-CN" altLang="en-US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zh-CN" altLang="en-US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6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awesome</a:t>
              </a:r>
              <a:r>
                <a:rPr lang="en-US" altLang="zh-CN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zh-CN" altLang="en-US" sz="36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B94D13F-23EE-772C-F594-27295C5BC2C2}"/>
                </a:ext>
              </a:extLst>
            </p:cNvPr>
            <p:cNvCxnSpPr/>
            <p:nvPr/>
          </p:nvCxnSpPr>
          <p:spPr>
            <a:xfrm flipH="1">
              <a:off x="3961627" y="2279912"/>
              <a:ext cx="152400" cy="9283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E499CF-DCD3-64D2-FC28-5B1C1A9C9093}"/>
                </a:ext>
              </a:extLst>
            </p:cNvPr>
            <p:cNvSpPr txBox="1"/>
            <p:nvPr/>
          </p:nvSpPr>
          <p:spPr>
            <a:xfrm>
              <a:off x="4119864" y="2559380"/>
              <a:ext cx="1219326" cy="3504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i="1" dirty="0">
                  <a:latin typeface="Arial" panose="020B0604020202020204" pitchFamily="34" charset="0"/>
                  <a:cs typeface="Arial" panose="020B0604020202020204" pitchFamily="34" charset="0"/>
                </a:rPr>
                <a:t>synonyms</a:t>
              </a:r>
              <a:endParaRPr lang="en-US" sz="40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8EB6109-F6FC-4C6B-BCA2-265709DE230A}"/>
                </a:ext>
              </a:extLst>
            </p:cNvPr>
            <p:cNvSpPr/>
            <p:nvPr/>
          </p:nvSpPr>
          <p:spPr>
            <a:xfrm>
              <a:off x="5259025" y="1866900"/>
              <a:ext cx="2878501" cy="51532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“</a:t>
              </a:r>
              <a:r>
                <a:rPr lang="en-US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zh-CN" altLang="en-US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is</a:t>
              </a:r>
              <a:r>
                <a:rPr lang="zh-CN" altLang="en-US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44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amazing</a:t>
              </a:r>
              <a:r>
                <a:rPr lang="en-US" altLang="zh-CN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r>
                <a:rPr lang="zh-CN" altLang="en-US" sz="44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”</a:t>
              </a:r>
              <a:endParaRPr lang="en-US" sz="44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20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D10A2D-1C71-DA57-9735-AB006E94793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Three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Different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Types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554E4-727B-B293-8786-528D2EF06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b="1" dirty="0"/>
              <a:t>Node-level</a:t>
            </a:r>
            <a:r>
              <a:rPr lang="zh-CN" altLang="en-US" dirty="0"/>
              <a:t> </a:t>
            </a:r>
            <a:r>
              <a:rPr lang="en-US" altLang="zh-CN" dirty="0"/>
              <a:t>tasks: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b="1" dirty="0"/>
              <a:t>Link/Edge-level</a:t>
            </a:r>
            <a:r>
              <a:rPr lang="zh-CN" altLang="en-US" dirty="0"/>
              <a:t> </a:t>
            </a:r>
            <a:r>
              <a:rPr lang="en-US" altLang="zh-CN" dirty="0"/>
              <a:t>tasks: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b="1" dirty="0"/>
              <a:t>Graph-level</a:t>
            </a:r>
            <a:r>
              <a:rPr lang="zh-CN" altLang="en-US" dirty="0"/>
              <a:t> </a:t>
            </a:r>
            <a:r>
              <a:rPr lang="en-US" altLang="zh-CN" dirty="0"/>
              <a:t>tasks: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A69C63-303E-F7A9-1A6F-52E3913BA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DCBF6-75B5-8F4E-BE47-6F3FA14B7A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926A8B-1695-BE92-EADB-4A448FE9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487" y="5100201"/>
            <a:ext cx="2743200" cy="1790055"/>
          </a:xfrm>
          <a:prstGeom prst="rect">
            <a:avLst/>
          </a:prstGeom>
        </p:spPr>
      </p:pic>
      <p:pic>
        <p:nvPicPr>
          <p:cNvPr id="7" name="Picture 2" descr="Social network graph - Adobe Support Community - 10877534">
            <a:extLst>
              <a:ext uri="{FF2B5EF4-FFF2-40B4-BE49-F238E27FC236}">
                <a16:creationId xmlns:a16="http://schemas.microsoft.com/office/drawing/2014/main" id="{81CB6F8B-48FA-F261-021A-BAD188A54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159" y="4674620"/>
            <a:ext cx="2743200" cy="264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3CB991C-5428-E8AB-D8E5-9F17EC7A97C7}"/>
              </a:ext>
            </a:extLst>
          </p:cNvPr>
          <p:cNvGrpSpPr>
            <a:grpSpLocks noChangeAspect="1"/>
          </p:cNvGrpSpPr>
          <p:nvPr/>
        </p:nvGrpSpPr>
        <p:grpSpPr>
          <a:xfrm>
            <a:off x="8562165" y="5073621"/>
            <a:ext cx="5486400" cy="2242218"/>
            <a:chOff x="125730" y="2268651"/>
            <a:chExt cx="4058431" cy="16586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A57327-7994-1568-B789-2AA68261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730" y="2268651"/>
              <a:ext cx="3925862" cy="13889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8A1355-5343-8604-3C23-42A9BF2AFADB}"/>
                </a:ext>
              </a:extLst>
            </p:cNvPr>
            <p:cNvSpPr txBox="1"/>
            <p:nvPr/>
          </p:nvSpPr>
          <p:spPr>
            <a:xfrm>
              <a:off x="983761" y="3619500"/>
              <a:ext cx="32004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Polymer</a:t>
              </a:r>
              <a:r>
                <a:rPr lang="zh-CN" alt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(macromolecule)</a:t>
              </a:r>
              <a:r>
                <a:rPr lang="zh-CN" altLang="en-US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400" i="1" dirty="0">
                  <a:latin typeface="Arial" panose="020B0604020202020204" pitchFamily="34" charset="0"/>
                  <a:cs typeface="Arial" panose="020B0604020202020204" pitchFamily="34" charset="0"/>
                </a:rPr>
                <a:t>membrane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A4DB2E8-4A43-17EA-959C-2AF0A14CE2E7}"/>
              </a:ext>
            </a:extLst>
          </p:cNvPr>
          <p:cNvSpPr txBox="1"/>
          <p:nvPr/>
        </p:nvSpPr>
        <p:spPr>
          <a:xfrm>
            <a:off x="1622159" y="7461786"/>
            <a:ext cx="4683572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Social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Recommender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systems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D642F-BD29-9E4D-A476-3E376D5888A1}"/>
              </a:ext>
            </a:extLst>
          </p:cNvPr>
          <p:cNvSpPr txBox="1"/>
          <p:nvPr/>
        </p:nvSpPr>
        <p:spPr>
          <a:xfrm>
            <a:off x="8457277" y="7461786"/>
            <a:ext cx="5805237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Material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Science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Gas</a:t>
            </a:r>
            <a:r>
              <a:rPr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permeability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14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101B63-CA17-B0F4-EE76-16DC7153771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Heuristic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Methods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C8D87-7855-A6A6-AF15-761CD1B6B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augmentations: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augmentations:</a:t>
            </a:r>
            <a:r>
              <a:rPr lang="zh-CN" altLang="en-US" dirty="0"/>
              <a:t> </a:t>
            </a:r>
            <a:r>
              <a:rPr lang="en-US" altLang="zh-CN" dirty="0"/>
              <a:t>Drop</a:t>
            </a:r>
            <a:r>
              <a:rPr lang="zh-CN" altLang="en-US" dirty="0"/>
              <a:t> </a:t>
            </a:r>
            <a:r>
              <a:rPr lang="en-US" altLang="zh-CN" dirty="0"/>
              <a:t>edges,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augmentations: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dirty="0"/>
              <a:t>Subgraph</a:t>
            </a:r>
            <a:r>
              <a:rPr lang="zh-CN" altLang="en-US" dirty="0"/>
              <a:t> </a:t>
            </a:r>
            <a:r>
              <a:rPr lang="en-US" altLang="zh-CN" dirty="0"/>
              <a:t>augmentations:</a:t>
            </a:r>
            <a:r>
              <a:rPr lang="zh-CN" altLang="en-US" dirty="0"/>
              <a:t> </a:t>
            </a:r>
            <a:r>
              <a:rPr lang="en-US" altLang="zh-CN" dirty="0"/>
              <a:t>Crop</a:t>
            </a:r>
            <a:r>
              <a:rPr lang="zh-CN" altLang="en-US" dirty="0"/>
              <a:t> </a:t>
            </a:r>
            <a:r>
              <a:rPr lang="en-US" altLang="zh-CN" dirty="0"/>
              <a:t>subgraphs,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C52F4F-AEA5-1B20-DD0E-EE22F23AB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1946D-8E95-0B4D-071A-433D7A5FC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75A59-D912-1FD3-4104-B07849B17CF7}"/>
              </a:ext>
            </a:extLst>
          </p:cNvPr>
          <p:cNvSpPr txBox="1"/>
          <p:nvPr/>
        </p:nvSpPr>
        <p:spPr>
          <a:xfrm>
            <a:off x="668957" y="7937358"/>
            <a:ext cx="14654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Klicpera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“Diffusion improves graph learning.”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Feng et al. “Graph random neural networks for semi-supervised learning on graphs.”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et al. “Graph contrastive learning with augmentations.”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2020.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E4F791-8E3F-FA8E-33D5-D4D9E3B7201F}"/>
              </a:ext>
            </a:extLst>
          </p:cNvPr>
          <p:cNvGrpSpPr>
            <a:grpSpLocks noChangeAspect="1"/>
          </p:cNvGrpSpPr>
          <p:nvPr/>
        </p:nvGrpSpPr>
        <p:grpSpPr>
          <a:xfrm>
            <a:off x="9683773" y="2579440"/>
            <a:ext cx="6572227" cy="4314997"/>
            <a:chOff x="4038600" y="1714500"/>
            <a:chExt cx="4498064" cy="29532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A4330E-F1C8-4F6D-2971-0F24111DD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38600" y="2587736"/>
              <a:ext cx="1863713" cy="1216152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BCA362A-6B70-7727-D26A-9809DE349280}"/>
                </a:ext>
              </a:extLst>
            </p:cNvPr>
            <p:cNvCxnSpPr>
              <a:cxnSpLocks/>
            </p:cNvCxnSpPr>
            <p:nvPr/>
          </p:nvCxnSpPr>
          <p:spPr>
            <a:xfrm>
              <a:off x="5901897" y="3129417"/>
              <a:ext cx="59957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9E40C7-2E54-89C9-8AEF-BB9642302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4720" y="2037806"/>
              <a:ext cx="1454472" cy="94910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6FC32C-B55C-7C0F-4231-76ED846DC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50633" y="4109047"/>
              <a:ext cx="1408347" cy="55865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/>
            <a:scene3d>
              <a:camera prst="perspectiveRelaxed">
                <a:rot lat="19800000" lon="1200000" rev="20820000"/>
              </a:camera>
              <a:lightRig rig="threePt" dir="t"/>
            </a:scene3d>
            <a:sp3d prstMaterial="matte">
              <a:bevelT w="0" h="0"/>
              <a:contourClr>
                <a:srgbClr val="969696"/>
              </a:contourClr>
            </a:sp3d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A11DE22-383A-5A56-968B-6F82D550EA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65851" y="3820385"/>
              <a:ext cx="91440" cy="9144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DD281A0A-5298-913F-B4DA-CAED38057294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0800000" flipV="1">
              <a:off x="7133391" y="3866105"/>
              <a:ext cx="232460" cy="242942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>
              <a:extLst>
                <a:ext uri="{FF2B5EF4-FFF2-40B4-BE49-F238E27FC236}">
                  <a16:creationId xmlns:a16="http://schemas.microsoft.com/office/drawing/2014/main" id="{E41940B5-CB58-2703-D659-17475D7B206B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7457302" y="3866105"/>
              <a:ext cx="169369" cy="535550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DD1C919A-9E61-00E2-BA5C-C7562E32B055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7457302" y="3866116"/>
              <a:ext cx="435207" cy="44391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>
              <a:extLst>
                <a:ext uri="{FF2B5EF4-FFF2-40B4-BE49-F238E27FC236}">
                  <a16:creationId xmlns:a16="http://schemas.microsoft.com/office/drawing/2014/main" id="{BCF0F8DA-A251-5E2E-82E9-2388813EB007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 rot="10800000" flipV="1">
              <a:off x="6865073" y="3866115"/>
              <a:ext cx="500778" cy="522271"/>
            </a:xfrm>
            <a:prstGeom prst="curvedConnector2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EF17D2-2A4E-265E-F247-618D26551C8D}"/>
                </a:ext>
              </a:extLst>
            </p:cNvPr>
            <p:cNvSpPr txBox="1"/>
            <p:nvPr/>
          </p:nvSpPr>
          <p:spPr>
            <a:xfrm>
              <a:off x="6439881" y="1714500"/>
              <a:ext cx="2096783" cy="2738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2-hop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neighbors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2896F9-5AF1-3D57-90D1-5A96E9A0CFEC}"/>
                </a:ext>
              </a:extLst>
            </p:cNvPr>
            <p:cNvSpPr txBox="1"/>
            <p:nvPr/>
          </p:nvSpPr>
          <p:spPr>
            <a:xfrm>
              <a:off x="6501476" y="3234353"/>
              <a:ext cx="1880654" cy="484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virtual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node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that</a:t>
              </a:r>
            </a:p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connects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all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D50D81-7C39-2B13-8264-28286386D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196" y="5234553"/>
            <a:ext cx="7289800" cy="25019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B51435-F018-9E15-53CF-E002B3506AB3}"/>
              </a:ext>
            </a:extLst>
          </p:cNvPr>
          <p:cNvSpPr txBox="1"/>
          <p:nvPr/>
        </p:nvSpPr>
        <p:spPr>
          <a:xfrm>
            <a:off x="8672609" y="7148460"/>
            <a:ext cx="570286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https://arxiv.org/pdf/2202.08871.pdf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01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0908F7-3349-F6BA-DBB5-B1CA672BBD0D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Machine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rather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Heuristics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88FB9A-6F0E-9754-D956-31616782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C0004-5ED2-AFBE-8F32-958734A8D6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4CEA57-05D9-5020-9C34-DDA5EF725B9D}"/>
              </a:ext>
            </a:extLst>
          </p:cNvPr>
          <p:cNvGrpSpPr>
            <a:grpSpLocks noChangeAspect="1"/>
          </p:cNvGrpSpPr>
          <p:nvPr/>
        </p:nvGrpSpPr>
        <p:grpSpPr>
          <a:xfrm>
            <a:off x="4187767" y="2119417"/>
            <a:ext cx="7315200" cy="5961501"/>
            <a:chOff x="2229213" y="1104900"/>
            <a:chExt cx="4853433" cy="3955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68A6EC-775F-A604-71D2-86EE3D144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9213" y="1485900"/>
              <a:ext cx="2239658" cy="15046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78DEF4-4BB6-06D4-17BF-1ACE421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70742" y="1485900"/>
              <a:ext cx="2239658" cy="150469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5420EA0-36D0-19D7-09C4-FD9F17851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9213" y="3555493"/>
              <a:ext cx="2239658" cy="1504698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3A3348D-015E-9B06-18B9-5D39E3A7CC9F}"/>
                </a:ext>
              </a:extLst>
            </p:cNvPr>
            <p:cNvSpPr/>
            <p:nvPr/>
          </p:nvSpPr>
          <p:spPr>
            <a:xfrm>
              <a:off x="2832364" y="4172716"/>
              <a:ext cx="516678" cy="57789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E78F59C-CD62-419D-1E95-F5672FB83D2C}"/>
                </a:ext>
              </a:extLst>
            </p:cNvPr>
            <p:cNvSpPr txBox="1"/>
            <p:nvPr/>
          </p:nvSpPr>
          <p:spPr>
            <a:xfrm>
              <a:off x="3055433" y="1104900"/>
              <a:ext cx="3183796" cy="387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create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effects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B2BC19-E0D3-2A1F-7969-03029034A166}"/>
                </a:ext>
              </a:extLst>
            </p:cNvPr>
            <p:cNvSpPr txBox="1"/>
            <p:nvPr/>
          </p:nvSpPr>
          <p:spPr>
            <a:xfrm>
              <a:off x="2918011" y="3156730"/>
              <a:ext cx="3701360" cy="3879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Learning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to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erase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or</a:t>
              </a:r>
              <a:r>
                <a: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latin typeface="Arial" panose="020B0604020202020204" pitchFamily="34" charset="0"/>
                  <a:cs typeface="Arial" panose="020B0604020202020204" pitchFamily="34" charset="0"/>
                </a:rPr>
                <a:t>generate</a:t>
              </a:r>
              <a:endParaRPr 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4" descr="Aging Dogs and Declining Curiosity | Veterinarians Macomb, Michigan | Pets  Ahoy Animal Hospital">
              <a:extLst>
                <a:ext uri="{FF2B5EF4-FFF2-40B4-BE49-F238E27FC236}">
                  <a16:creationId xmlns:a16="http://schemas.microsoft.com/office/drawing/2014/main" id="{ECF0EE50-A60E-4B59-F790-2CFBBC8E3F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129" y="3543300"/>
              <a:ext cx="2407517" cy="15046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C58FF9-3CD3-102A-D8F2-A92FB8CAA14C}"/>
              </a:ext>
            </a:extLst>
          </p:cNvPr>
          <p:cNvSpPr txBox="1"/>
          <p:nvPr/>
        </p:nvSpPr>
        <p:spPr>
          <a:xfrm>
            <a:off x="2613199" y="8229689"/>
            <a:ext cx="99004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Fawzi et al. “Adaptive data augmentation for image classification.” ICIP 2016.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 et al. “On feature normalization and data augmentation.” CVPR 2021.</a:t>
            </a:r>
          </a:p>
        </p:txBody>
      </p:sp>
    </p:spTree>
    <p:extLst>
      <p:ext uri="{BB962C8B-B14F-4D97-AF65-F5344CB8AC3E}">
        <p14:creationId xmlns:p14="http://schemas.microsoft.com/office/powerpoint/2010/main" val="421873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B1B0B3-8FF9-35AF-5199-A6B4B489A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Augment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2B4C9-5EF4-A7D8-7157-253B7AD47A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6327C1-56FF-8FBC-8A6B-57DF98AE1D99}"/>
              </a:ext>
            </a:extLst>
          </p:cNvPr>
          <p:cNvGrpSpPr>
            <a:grpSpLocks noChangeAspect="1"/>
          </p:cNvGrpSpPr>
          <p:nvPr/>
        </p:nvGrpSpPr>
        <p:grpSpPr>
          <a:xfrm>
            <a:off x="1798486" y="2591062"/>
            <a:ext cx="3707621" cy="5500069"/>
            <a:chOff x="884085" y="1752600"/>
            <a:chExt cx="2425461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E514A1D-74F6-C000-FB9D-E20E379DFB37}"/>
                    </a:ext>
                  </a:extLst>
                </p:cNvPr>
                <p:cNvSpPr txBox="1"/>
                <p:nvPr/>
              </p:nvSpPr>
              <p:spPr>
                <a:xfrm>
                  <a:off x="1433442" y="1937266"/>
                  <a:ext cx="28175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4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E514A1D-74F6-C000-FB9D-E20E379DF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2" y="1937266"/>
                  <a:ext cx="281752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11429" r="-857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9991C55-162B-4163-BF7A-C7CAE88290F2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9991C55-162B-4163-BF7A-C7CAE8829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4286" r="-25714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9E21FF-3949-3068-FA85-A5382A76B380}"/>
                </a:ext>
              </a:extLst>
            </p:cNvPr>
            <p:cNvCxnSpPr>
              <a:cxnSpLocks/>
              <a:stCxn id="30" idx="2"/>
              <a:endCxn id="31" idx="0"/>
            </p:cNvCxnSpPr>
            <p:nvPr/>
          </p:nvCxnSpPr>
          <p:spPr>
            <a:xfrm flipH="1">
              <a:off x="1562950" y="2339950"/>
              <a:ext cx="11368" cy="5994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D28979B-D0EF-8A67-BD9A-20E8E5F38902}"/>
                </a:ext>
              </a:extLst>
            </p:cNvPr>
            <p:cNvCxnSpPr>
              <a:cxnSpLocks/>
              <a:stCxn id="31" idx="2"/>
              <a:endCxn id="33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2DA9D5C-02F0-84EB-B4BA-070369E5F2A3}"/>
                </a:ext>
              </a:extLst>
            </p:cNvPr>
            <p:cNvCxnSpPr>
              <a:cxnSpLocks/>
              <a:stCxn id="33" idx="2"/>
              <a:endCxn id="32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A5AE91E-D4D2-76E6-3182-0B7A3C899C38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37E21A-DD96-B5D9-9ECD-20B4D7AEB819}"/>
                    </a:ext>
                  </a:extLst>
                </p:cNvPr>
                <p:cNvSpPr txBox="1"/>
                <p:nvPr/>
              </p:nvSpPr>
              <p:spPr>
                <a:xfrm>
                  <a:off x="2918648" y="1937266"/>
                  <a:ext cx="39089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437E21A-DD96-B5D9-9ECD-20B4D7AEB8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8" y="1937266"/>
                  <a:ext cx="390898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8333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AE3153-2CFF-35BD-C664-EF25832802FA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4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5AE3153-2CFF-35BD-C664-EF25832802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17449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7647" b="-274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32AEED-8177-5208-5154-E4E24E028477}"/>
                </a:ext>
              </a:extLst>
            </p:cNvPr>
            <p:cNvCxnSpPr>
              <a:cxnSpLocks/>
              <a:stCxn id="30" idx="3"/>
              <a:endCxn id="40" idx="1"/>
            </p:cNvCxnSpPr>
            <p:nvPr/>
          </p:nvCxnSpPr>
          <p:spPr>
            <a:xfrm>
              <a:off x="1715194" y="2138608"/>
              <a:ext cx="1203454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79EEBD0-0161-C572-15CC-AC272F9AE5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8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485311E-A470-A174-6009-8708CFB61E0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Elbow Connector 47">
              <a:extLst>
                <a:ext uri="{FF2B5EF4-FFF2-40B4-BE49-F238E27FC236}">
                  <a16:creationId xmlns:a16="http://schemas.microsoft.com/office/drawing/2014/main" id="{2BBB6063-87EB-F1C2-EBBB-06C0BED85537}"/>
                </a:ext>
              </a:extLst>
            </p:cNvPr>
            <p:cNvCxnSpPr>
              <a:cxnSpLocks/>
              <a:stCxn id="42" idx="2"/>
              <a:endCxn id="32" idx="3"/>
            </p:cNvCxnSpPr>
            <p:nvPr/>
          </p:nvCxnSpPr>
          <p:spPr>
            <a:xfrm rot="5400000">
              <a:off x="1967949" y="4080404"/>
              <a:ext cx="817207" cy="1320600"/>
            </a:xfrm>
            <a:prstGeom prst="bentConnector2">
              <a:avLst/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FEBABA-54DE-EBF6-65EA-055E8BED014C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768EF09-FC48-8D61-D30F-61CA8FBF9761}"/>
                    </a:ext>
                  </a:extLst>
                </p:cNvPr>
                <p:cNvSpPr txBox="1"/>
                <p:nvPr/>
              </p:nvSpPr>
              <p:spPr>
                <a:xfrm>
                  <a:off x="1723854" y="1752600"/>
                  <a:ext cx="1176200" cy="7351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32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augment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  <m:t>Aug</m:t>
                            </m:r>
                          </m:sub>
                        </m:sSub>
                        <m:r>
                          <a:rPr lang="en-US" altLang="zh-CN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200" i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768EF09-FC48-8D61-D30F-61CA8FBF9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3854" y="1752600"/>
                  <a:ext cx="1176200" cy="735109"/>
                </a:xfrm>
                <a:prstGeom prst="rect">
                  <a:avLst/>
                </a:prstGeom>
                <a:blipFill>
                  <a:blip r:embed="rId13"/>
                  <a:stretch>
                    <a:fillRect l="-6993" t="-7865" r="-7692" b="-78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0DCECD-F913-00FE-4873-F09E734296ED}"/>
              </a:ext>
            </a:extLst>
          </p:cNvPr>
          <p:cNvGrpSpPr/>
          <p:nvPr/>
        </p:nvGrpSpPr>
        <p:grpSpPr>
          <a:xfrm>
            <a:off x="8689433" y="2615050"/>
            <a:ext cx="5429564" cy="4443593"/>
            <a:chOff x="4873095" y="1719158"/>
            <a:chExt cx="2846405" cy="33566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4974034-A8F1-FA6A-4BC9-064A3767FDD3}"/>
                    </a:ext>
                  </a:extLst>
                </p:cNvPr>
                <p:cNvSpPr txBox="1"/>
                <p:nvPr/>
              </p:nvSpPr>
              <p:spPr>
                <a:xfrm>
                  <a:off x="6167762" y="1740761"/>
                  <a:ext cx="190527" cy="4184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3600" dirty="0">
                    <a:solidFill>
                      <a:schemeClr val="accent6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B4974034-A8F1-FA6A-4BC9-064A3767FD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7762" y="1740761"/>
                  <a:ext cx="190527" cy="418483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A2BBC3-1A06-2DED-3543-A8E48160572A}"/>
                    </a:ext>
                  </a:extLst>
                </p:cNvPr>
                <p:cNvSpPr txBox="1"/>
                <p:nvPr/>
              </p:nvSpPr>
              <p:spPr>
                <a:xfrm>
                  <a:off x="5088023" y="2261483"/>
                  <a:ext cx="514115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A2BBC3-1A06-2DED-3543-A8E4816057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8023" y="2261483"/>
                  <a:ext cx="514115" cy="55399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92C05B4-5C2A-E826-EFF6-2382FED3DC4E}"/>
                    </a:ext>
                  </a:extLst>
                </p:cNvPr>
                <p:cNvSpPr txBox="1"/>
                <p:nvPr/>
              </p:nvSpPr>
              <p:spPr>
                <a:xfrm>
                  <a:off x="5079046" y="3250915"/>
                  <a:ext cx="489236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36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92C05B4-5C2A-E826-EFF6-2382FED3DC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9046" y="3250915"/>
                  <a:ext cx="489236" cy="55399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403D8-CE82-1E91-79DE-DA553055986B}"/>
                    </a:ext>
                  </a:extLst>
                </p:cNvPr>
                <p:cNvSpPr txBox="1"/>
                <p:nvPr/>
              </p:nvSpPr>
              <p:spPr>
                <a:xfrm>
                  <a:off x="5016641" y="4226165"/>
                  <a:ext cx="524246" cy="5743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2E6403D8-CE82-1E91-79DE-DA5530559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6641" y="4226165"/>
                  <a:ext cx="524246" cy="574388"/>
                </a:xfrm>
                <a:prstGeom prst="rect">
                  <a:avLst/>
                </a:prstGeom>
                <a:blipFill>
                  <a:blip r:embed="rId17"/>
                  <a:stretch>
                    <a:fillRect t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657EF7A-057A-A0EA-5A8A-27DD3B5727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9201" y="2041038"/>
              <a:ext cx="605984" cy="324217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A505AA3-1BF4-AE90-005E-56AC0BE558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9677" y="2620828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7DD19D8-140B-A209-31F8-5F1322E0BACC}"/>
                    </a:ext>
                  </a:extLst>
                </p:cNvPr>
                <p:cNvSpPr txBox="1"/>
                <p:nvPr/>
              </p:nvSpPr>
              <p:spPr>
                <a:xfrm>
                  <a:off x="4935470" y="2731999"/>
                  <a:ext cx="331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D7DD19D8-140B-A209-31F8-5F1322E0B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5470" y="2731999"/>
                  <a:ext cx="331053" cy="492443"/>
                </a:xfrm>
                <a:prstGeom prst="rect">
                  <a:avLst/>
                </a:prstGeom>
                <a:blipFill>
                  <a:blip r:embed="rId18"/>
                  <a:stretch>
                    <a:fillRect b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BDDCCFC-6F12-C2BD-E2C3-F405873C7761}"/>
                </a:ext>
              </a:extLst>
            </p:cNvPr>
            <p:cNvCxnSpPr>
              <a:cxnSpLocks/>
            </p:cNvCxnSpPr>
            <p:nvPr/>
          </p:nvCxnSpPr>
          <p:spPr>
            <a:xfrm>
              <a:off x="5198838" y="3622332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68116F-897F-BFEF-F551-B1E7FC63C8B3}"/>
                    </a:ext>
                  </a:extLst>
                </p:cNvPr>
                <p:cNvSpPr txBox="1"/>
                <p:nvPr/>
              </p:nvSpPr>
              <p:spPr>
                <a:xfrm>
                  <a:off x="4914304" y="3729729"/>
                  <a:ext cx="3516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CF68116F-897F-BFEF-F551-B1E7FC63C8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4304" y="3729729"/>
                  <a:ext cx="351635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179E369D-E1A0-62A3-73C9-1E812EA8274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257959" y="3758163"/>
              <a:ext cx="4511" cy="2091105"/>
            </a:xfrm>
            <a:prstGeom prst="bentConnector3">
              <a:avLst>
                <a:gd name="adj1" fmla="val 5167613"/>
              </a:avLst>
            </a:prstGeom>
            <a:ln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D14FF7-8ADE-69B2-2F0D-F19A3636D04F}"/>
                </a:ext>
              </a:extLst>
            </p:cNvPr>
            <p:cNvSpPr txBox="1"/>
            <p:nvPr/>
          </p:nvSpPr>
          <p:spPr>
            <a:xfrm>
              <a:off x="5915605" y="4634063"/>
              <a:ext cx="679697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64E235A-CB65-59AD-240E-B286B9C9568F}"/>
                </a:ext>
              </a:extLst>
            </p:cNvPr>
            <p:cNvSpPr txBox="1"/>
            <p:nvPr/>
          </p:nvSpPr>
          <p:spPr>
            <a:xfrm>
              <a:off x="4873095" y="1751523"/>
              <a:ext cx="1176200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A5CBA8-5CB1-9251-5AEA-1E8A57659ADF}"/>
                    </a:ext>
                  </a:extLst>
                </p:cNvPr>
                <p:cNvSpPr txBox="1"/>
                <p:nvPr/>
              </p:nvSpPr>
              <p:spPr>
                <a:xfrm>
                  <a:off x="7061289" y="2240956"/>
                  <a:ext cx="63434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34A5CBA8-5CB1-9251-5AEA-1E8A57659A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1289" y="2240956"/>
                  <a:ext cx="634341" cy="553998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72F30ED-AC80-3C59-8AD4-C6DF94D7D5CD}"/>
                </a:ext>
              </a:extLst>
            </p:cNvPr>
            <p:cNvCxnSpPr>
              <a:cxnSpLocks/>
            </p:cNvCxnSpPr>
            <p:nvPr/>
          </p:nvCxnSpPr>
          <p:spPr>
            <a:xfrm>
              <a:off x="6430866" y="2030053"/>
              <a:ext cx="701122" cy="345538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4884CB-3E4D-C902-0437-E193AC4F10AF}"/>
                </a:ext>
              </a:extLst>
            </p:cNvPr>
            <p:cNvSpPr txBox="1"/>
            <p:nvPr/>
          </p:nvSpPr>
          <p:spPr>
            <a:xfrm>
              <a:off x="6451391" y="1719158"/>
              <a:ext cx="1176200" cy="441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850241E-B6C5-6525-D065-9889F44686B5}"/>
                    </a:ext>
                  </a:extLst>
                </p:cNvPr>
                <p:cNvSpPr txBox="1"/>
                <p:nvPr/>
              </p:nvSpPr>
              <p:spPr>
                <a:xfrm>
                  <a:off x="7110038" y="3255874"/>
                  <a:ext cx="609462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36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3600" b="0" i="0" smtClean="0">
                                <a:latin typeface="Cambria Math" panose="02040503050406030204" pitchFamily="18" charset="0"/>
                              </a:rPr>
                              <m:t>′′</m:t>
                            </m:r>
                          </m:sup>
                        </m:sSup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5850241E-B6C5-6525-D065-9889F4468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038" y="3255874"/>
                  <a:ext cx="609462" cy="55399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5DFA816-C0E6-EAAA-F9C5-8811AC5811BB}"/>
                    </a:ext>
                  </a:extLst>
                </p:cNvPr>
                <p:cNvSpPr txBox="1"/>
                <p:nvPr/>
              </p:nvSpPr>
              <p:spPr>
                <a:xfrm>
                  <a:off x="7047633" y="4231124"/>
                  <a:ext cx="644471" cy="57394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36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zh-CN" sz="3600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F5DFA816-C0E6-EAAA-F9C5-8811AC581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7633" y="4231124"/>
                  <a:ext cx="644471" cy="573940"/>
                </a:xfrm>
                <a:prstGeom prst="rect">
                  <a:avLst/>
                </a:prstGeom>
                <a:blipFill>
                  <a:blip r:embed="rId22"/>
                  <a:stretch>
                    <a:fillRect t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B3CD21C-741C-B8CB-E84C-FAACBFF14E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30669" y="2625787"/>
              <a:ext cx="7055" cy="6328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38308B7-98C7-D097-7D9A-7325D18281AC}"/>
                    </a:ext>
                  </a:extLst>
                </p:cNvPr>
                <p:cNvSpPr txBox="1"/>
                <p:nvPr/>
              </p:nvSpPr>
              <p:spPr>
                <a:xfrm>
                  <a:off x="6966462" y="2736958"/>
                  <a:ext cx="331053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38308B7-98C7-D097-7D9A-7325D18281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462" y="2736958"/>
                  <a:ext cx="331053" cy="49244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0F6043CE-367D-E95E-A024-86D2E50A1F9E}"/>
                </a:ext>
              </a:extLst>
            </p:cNvPr>
            <p:cNvCxnSpPr>
              <a:cxnSpLocks/>
            </p:cNvCxnSpPr>
            <p:nvPr/>
          </p:nvCxnSpPr>
          <p:spPr>
            <a:xfrm>
              <a:off x="7229830" y="3627291"/>
              <a:ext cx="0" cy="6056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8BAFBBC-E027-5D47-5FF9-7709D2B03BFA}"/>
                    </a:ext>
                  </a:extLst>
                </p:cNvPr>
                <p:cNvSpPr txBox="1"/>
                <p:nvPr/>
              </p:nvSpPr>
              <p:spPr>
                <a:xfrm>
                  <a:off x="6945296" y="3734688"/>
                  <a:ext cx="351635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8BAFBBC-E027-5D47-5FF9-7709D2B03B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5296" y="3734688"/>
                  <a:ext cx="351635" cy="49244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EDA3BA16-8899-7EC2-AFD7-4F2152196DAA}"/>
              </a:ext>
            </a:extLst>
          </p:cNvPr>
          <p:cNvSpPr txBox="1"/>
          <p:nvPr/>
        </p:nvSpPr>
        <p:spPr>
          <a:xfrm>
            <a:off x="1202036" y="1825822"/>
            <a:ext cx="55582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Supervise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zh-CN" altLang="en-US" sz="3600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endParaRPr lang="en-US" sz="3600" b="1" dirty="0">
              <a:solidFill>
                <a:schemeClr val="accent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7F6790-1ACB-08F7-3DE7-F2DDF7D30F58}"/>
              </a:ext>
            </a:extLst>
          </p:cNvPr>
          <p:cNvSpPr txBox="1"/>
          <p:nvPr/>
        </p:nvSpPr>
        <p:spPr>
          <a:xfrm>
            <a:off x="8213257" y="1825821"/>
            <a:ext cx="6244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elf-s</a:t>
            </a:r>
            <a:r>
              <a:rPr lang="en-US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upervise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zh-CN" altLang="en-US" sz="3600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600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endParaRPr lang="en-US" sz="3600" b="1" dirty="0">
              <a:solidFill>
                <a:schemeClr val="accent6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E230-6266-A995-2BB1-ACC88799B431}"/>
                  </a:ext>
                </a:extLst>
              </p:cNvPr>
              <p:cNvSpPr txBox="1"/>
              <p:nvPr/>
            </p:nvSpPr>
            <p:spPr>
              <a:xfrm>
                <a:off x="9943522" y="3275594"/>
                <a:ext cx="1838920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Aug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8E230-6266-A995-2BB1-ACC88799B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522" y="3275594"/>
                <a:ext cx="1838920" cy="563872"/>
              </a:xfrm>
              <a:prstGeom prst="rect">
                <a:avLst/>
              </a:prstGeom>
              <a:blipFill>
                <a:blip r:embed="rId2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BBEF-3180-7960-5833-0737D2B8D64D}"/>
                  </a:ext>
                </a:extLst>
              </p:cNvPr>
              <p:cNvSpPr txBox="1"/>
              <p:nvPr/>
            </p:nvSpPr>
            <p:spPr>
              <a:xfrm>
                <a:off x="11276361" y="3361859"/>
                <a:ext cx="1838920" cy="56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Aug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i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D37BBEF-3180-7960-5833-0737D2B8D6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6361" y="3361859"/>
                <a:ext cx="1838920" cy="563872"/>
              </a:xfrm>
              <a:prstGeom prst="rect">
                <a:avLst/>
              </a:prstGeom>
              <a:blipFill>
                <a:blip r:embed="rId2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6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16483</TotalTime>
  <Words>1401</Words>
  <Application>Microsoft Macintosh PowerPoint</Application>
  <PresentationFormat>Custom</PresentationFormat>
  <Paragraphs>338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Cambria Math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Data Augmentation</vt:lpstr>
      <vt:lpstr>Data Augmentation</vt:lpstr>
      <vt:lpstr>Image Data Augmentation</vt:lpstr>
      <vt:lpstr>Text Data Augmentation</vt:lpstr>
      <vt:lpstr>Graph Data and Tasks</vt:lpstr>
      <vt:lpstr>Graph Data Augmentation</vt:lpstr>
      <vt:lpstr>Learning to Augment Data</vt:lpstr>
      <vt:lpstr>Learning to Augment Graph Data</vt:lpstr>
      <vt:lpstr>Learning to Augment Graph Data</vt:lpstr>
      <vt:lpstr>Learning to Augment Graph Data</vt:lpstr>
      <vt:lpstr>Data Augmentation for Graph Neural Networks</vt:lpstr>
      <vt:lpstr>Graph Neural Network for Node Classification</vt:lpstr>
      <vt:lpstr>What N(v) improves z? </vt:lpstr>
      <vt:lpstr>Learning to Add/Remove Edges</vt:lpstr>
      <vt:lpstr>Learning to Add/Remove Edges</vt:lpstr>
      <vt:lpstr>Results</vt:lpstr>
      <vt:lpstr>Learning to Augment Graph Data</vt:lpstr>
      <vt:lpstr>Learning from Counterfactual Links for Link Prediction</vt:lpstr>
      <vt:lpstr>Counterfactual Links</vt:lpstr>
      <vt:lpstr>Learning from Counterfactual Links</vt:lpstr>
      <vt:lpstr>Results</vt:lpstr>
      <vt:lpstr>Learning to Augment Graph Data</vt:lpstr>
      <vt:lpstr>Action Sequence Augmentation for Early Graph Anomaly Detection</vt:lpstr>
      <vt:lpstr>Graph Anomaly Detection</vt:lpstr>
      <vt:lpstr>Metadata Augmentation with Sequence Predictor</vt:lpstr>
      <vt:lpstr>Early Graph Anomaly Detection</vt:lpstr>
      <vt:lpstr>Results</vt:lpstr>
      <vt:lpstr>Results (cont.)</vt:lpstr>
      <vt:lpstr>Learning to Augment Graph Data</vt:lpstr>
      <vt:lpstr>Graph Rationalization with Environment-based Augmentations</vt:lpstr>
      <vt:lpstr>Augmentation by Environment Replacement</vt:lpstr>
      <vt:lpstr>Implementation</vt:lpstr>
      <vt:lpstr>Results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2203</cp:revision>
  <cp:lastPrinted>2016-04-21T19:59:33Z</cp:lastPrinted>
  <dcterms:created xsi:type="dcterms:W3CDTF">2013-10-17T20:28:19Z</dcterms:created>
  <dcterms:modified xsi:type="dcterms:W3CDTF">2023-02-23T22:05:51Z</dcterms:modified>
</cp:coreProperties>
</file>